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296" r:id="rId3"/>
    <p:sldId id="299" r:id="rId4"/>
    <p:sldId id="285" r:id="rId5"/>
    <p:sldId id="286" r:id="rId6"/>
    <p:sldId id="304" r:id="rId7"/>
    <p:sldId id="301" r:id="rId8"/>
    <p:sldId id="305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84C"/>
    <a:srgbClr val="F2B800"/>
    <a:srgbClr val="FFFF66"/>
    <a:srgbClr val="FFF5D9"/>
    <a:srgbClr val="05E4FB"/>
    <a:srgbClr val="3AEAFC"/>
    <a:srgbClr val="B7ECFF"/>
    <a:srgbClr val="F5F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-5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F930-2335-4807-B6D2-B4BED4389CF7}" type="datetimeFigureOut">
              <a:rPr lang="sl-SI" smtClean="0"/>
              <a:t>5.5.2020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2A28-8EA3-4396-9C86-AD013755DF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2882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F930-2335-4807-B6D2-B4BED4389CF7}" type="datetimeFigureOut">
              <a:rPr lang="sl-SI" smtClean="0"/>
              <a:t>5.5.2020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2A28-8EA3-4396-9C86-AD013755DF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4178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F930-2335-4807-B6D2-B4BED4389CF7}" type="datetimeFigureOut">
              <a:rPr lang="sl-SI" smtClean="0"/>
              <a:t>5.5.2020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2A28-8EA3-4396-9C86-AD013755DF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723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F930-2335-4807-B6D2-B4BED4389CF7}" type="datetimeFigureOut">
              <a:rPr lang="sl-SI" smtClean="0"/>
              <a:t>5.5.2020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2A28-8EA3-4396-9C86-AD013755DF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7292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F930-2335-4807-B6D2-B4BED4389CF7}" type="datetimeFigureOut">
              <a:rPr lang="sl-SI" smtClean="0"/>
              <a:t>5.5.2020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2A28-8EA3-4396-9C86-AD013755DF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0624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F930-2335-4807-B6D2-B4BED4389CF7}" type="datetimeFigureOut">
              <a:rPr lang="sl-SI" smtClean="0"/>
              <a:t>5.5.2020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2A28-8EA3-4396-9C86-AD013755DF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284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F930-2335-4807-B6D2-B4BED4389CF7}" type="datetimeFigureOut">
              <a:rPr lang="sl-SI" smtClean="0"/>
              <a:t>5.5.2020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2A28-8EA3-4396-9C86-AD013755DF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0501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F930-2335-4807-B6D2-B4BED4389CF7}" type="datetimeFigureOut">
              <a:rPr lang="sl-SI" smtClean="0"/>
              <a:t>5.5.2020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2A28-8EA3-4396-9C86-AD013755DF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0908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F930-2335-4807-B6D2-B4BED4389CF7}" type="datetimeFigureOut">
              <a:rPr lang="sl-SI" smtClean="0"/>
              <a:t>5.5.2020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2A28-8EA3-4396-9C86-AD013755DF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7114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F930-2335-4807-B6D2-B4BED4389CF7}" type="datetimeFigureOut">
              <a:rPr lang="sl-SI" smtClean="0"/>
              <a:t>5.5.2020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2A28-8EA3-4396-9C86-AD013755DF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0241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F930-2335-4807-B6D2-B4BED4389CF7}" type="datetimeFigureOut">
              <a:rPr lang="sl-SI" smtClean="0"/>
              <a:t>5.5.2020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2A28-8EA3-4396-9C86-AD013755DF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832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66"/>
            </a:gs>
            <a:gs pos="76000">
              <a:srgbClr val="92D050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FF930-2335-4807-B6D2-B4BED4389CF7}" type="datetimeFigureOut">
              <a:rPr lang="sl-SI" smtClean="0"/>
              <a:t>5.5.2020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A2A28-8EA3-4396-9C86-AD013755DF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234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E0GFDuJ9dJk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NARAVOSLOVJE IN TEHNI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4" descr="NARAVOSLOVJE IN TEHNIK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" name="AutoShape 6" descr="NARAVOSLOVJE IN TEHNIK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1612960" y="312738"/>
            <a:ext cx="89726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6600" b="1" dirty="0">
                <a:solidFill>
                  <a:schemeClr val="accent6">
                    <a:lumMod val="50000"/>
                  </a:schemeClr>
                </a:solidFill>
              </a:rPr>
              <a:t>KAJ JE KOMU HRANA</a:t>
            </a:r>
            <a:r>
              <a:rPr lang="sl-SI" sz="6600" b="1" dirty="0">
                <a:solidFill>
                  <a:srgbClr val="FF0000"/>
                </a:solidFill>
              </a:rPr>
              <a:t/>
            </a:r>
            <a:br>
              <a:rPr lang="sl-SI" sz="6600" b="1" dirty="0">
                <a:solidFill>
                  <a:srgbClr val="FF0000"/>
                </a:solidFill>
              </a:rPr>
            </a:br>
            <a:endParaRPr lang="sl-SI" sz="6600" dirty="0"/>
          </a:p>
        </p:txBody>
      </p:sp>
      <p:sp>
        <p:nvSpPr>
          <p:cNvPr id="13" name="Pravokotnik 12"/>
          <p:cNvSpPr/>
          <p:nvPr/>
        </p:nvSpPr>
        <p:spPr>
          <a:xfrm>
            <a:off x="3066388" y="1721738"/>
            <a:ext cx="57390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4000" b="1" dirty="0">
                <a:solidFill>
                  <a:schemeClr val="accent6">
                    <a:lumMod val="50000"/>
                  </a:schemeClr>
                </a:solidFill>
              </a:rPr>
              <a:t>PREHRANJEVALNE </a:t>
            </a:r>
            <a:r>
              <a:rPr lang="sl-SI" sz="4000" b="1" dirty="0" smtClean="0">
                <a:solidFill>
                  <a:schemeClr val="accent6">
                    <a:lumMod val="50000"/>
                  </a:schemeClr>
                </a:solidFill>
              </a:rPr>
              <a:t>VERIGE</a:t>
            </a:r>
            <a:endParaRPr lang="sl-SI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56" b="10980"/>
          <a:stretch/>
        </p:blipFill>
        <p:spPr bwMode="auto">
          <a:xfrm>
            <a:off x="1761917" y="2934512"/>
            <a:ext cx="8036222" cy="226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aobljeni pravokotnik 14"/>
          <p:cNvSpPr/>
          <p:nvPr/>
        </p:nvSpPr>
        <p:spPr>
          <a:xfrm>
            <a:off x="3948547" y="4723080"/>
            <a:ext cx="1444336" cy="328344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00A84C"/>
                </a:solidFill>
              </a:rPr>
              <a:t>bukev</a:t>
            </a:r>
            <a:endParaRPr lang="sl-SI" b="1" dirty="0">
              <a:solidFill>
                <a:srgbClr val="00A84C"/>
              </a:solidFill>
            </a:endParaRPr>
          </a:p>
        </p:txBody>
      </p:sp>
      <p:sp>
        <p:nvSpPr>
          <p:cNvPr id="20" name="Zaobljeni pravokotnik 19"/>
          <p:cNvSpPr/>
          <p:nvPr/>
        </p:nvSpPr>
        <p:spPr>
          <a:xfrm>
            <a:off x="5935891" y="4720277"/>
            <a:ext cx="1444336" cy="328344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00A84C"/>
                </a:solidFill>
              </a:rPr>
              <a:t>gosenica</a:t>
            </a:r>
            <a:endParaRPr lang="sl-SI" b="1" dirty="0">
              <a:solidFill>
                <a:srgbClr val="00A84C"/>
              </a:solidFill>
            </a:endParaRPr>
          </a:p>
        </p:txBody>
      </p:sp>
      <p:sp>
        <p:nvSpPr>
          <p:cNvPr id="21" name="Zaobljeni pravokotnik 20"/>
          <p:cNvSpPr/>
          <p:nvPr/>
        </p:nvSpPr>
        <p:spPr>
          <a:xfrm>
            <a:off x="7810501" y="4720276"/>
            <a:ext cx="1444336" cy="328345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00A84C"/>
                </a:solidFill>
              </a:rPr>
              <a:t>kukavica</a:t>
            </a:r>
            <a:endParaRPr lang="sl-SI" b="1" dirty="0">
              <a:solidFill>
                <a:srgbClr val="00A84C"/>
              </a:solidFill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6658059" y="651616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000" dirty="0">
                <a:solidFill>
                  <a:schemeClr val="accent6">
                    <a:lumMod val="75000"/>
                  </a:schemeClr>
                </a:solidFill>
              </a:rPr>
              <a:t>https://</a:t>
            </a:r>
            <a:r>
              <a:rPr lang="sl-SI" sz="1000" dirty="0">
                <a:solidFill>
                  <a:schemeClr val="bg2">
                    <a:lumMod val="25000"/>
                  </a:schemeClr>
                </a:solidFill>
              </a:rPr>
              <a:t>www.google.com/search?q=prehranjevalne+verige&amp;tbm=isch&amp;source=iu&amp;ictx=1&amp;fir=gf0</a:t>
            </a:r>
          </a:p>
        </p:txBody>
      </p:sp>
    </p:spTree>
    <p:extLst>
      <p:ext uri="{BB962C8B-B14F-4D97-AF65-F5344CB8AC3E}">
        <p14:creationId xmlns:p14="http://schemas.microsoft.com/office/powerpoint/2010/main" val="739271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/>
          <p:cNvSpPr/>
          <p:nvPr/>
        </p:nvSpPr>
        <p:spPr>
          <a:xfrm>
            <a:off x="7195247" y="1241530"/>
            <a:ext cx="52033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 smtClean="0"/>
              <a:t>Za </a:t>
            </a:r>
            <a:r>
              <a:rPr lang="sl-SI" sz="2800" dirty="0"/>
              <a:t>nastanek sladkorja v </a:t>
            </a:r>
            <a:r>
              <a:rPr lang="sl-SI" sz="2800" dirty="0" smtClean="0"/>
              <a:t>solati </a:t>
            </a:r>
            <a:r>
              <a:rPr lang="sl-SI" sz="2800" dirty="0"/>
              <a:t>je potrebna sončna energija</a:t>
            </a:r>
            <a:r>
              <a:rPr lang="sl-SI" sz="2800" dirty="0" smtClean="0"/>
              <a:t>.</a:t>
            </a:r>
          </a:p>
          <a:p>
            <a:endParaRPr lang="sl-SI" sz="2800" dirty="0" smtClean="0"/>
          </a:p>
          <a:p>
            <a:endParaRPr lang="sl-SI" sz="2800" dirty="0" smtClean="0"/>
          </a:p>
          <a:p>
            <a:r>
              <a:rPr lang="sl-SI" sz="2800" dirty="0" smtClean="0"/>
              <a:t>Energija je zdaj shranjena </a:t>
            </a:r>
            <a:r>
              <a:rPr lang="sl-SI" sz="2800" dirty="0"/>
              <a:t>v </a:t>
            </a:r>
            <a:r>
              <a:rPr lang="sl-SI" sz="2800" dirty="0" smtClean="0"/>
              <a:t>solati.</a:t>
            </a:r>
          </a:p>
          <a:p>
            <a:endParaRPr lang="sl-SI" sz="2800" dirty="0"/>
          </a:p>
          <a:p>
            <a:endParaRPr lang="sl-SI" sz="2800" dirty="0" smtClean="0"/>
          </a:p>
          <a:p>
            <a:r>
              <a:rPr lang="sl-SI" sz="2800" dirty="0" smtClean="0"/>
              <a:t>Ko polž </a:t>
            </a:r>
            <a:r>
              <a:rPr lang="sl-SI" sz="2800" dirty="0"/>
              <a:t>poje </a:t>
            </a:r>
            <a:r>
              <a:rPr lang="sl-SI" sz="2800" dirty="0" smtClean="0"/>
              <a:t>solato, </a:t>
            </a:r>
            <a:r>
              <a:rPr lang="sl-SI" sz="2800" dirty="0"/>
              <a:t>s hrano dobi tudi energijo. </a:t>
            </a:r>
            <a:endParaRPr lang="sl-SI" sz="2800" dirty="0" smtClean="0"/>
          </a:p>
        </p:txBody>
      </p:sp>
      <p:sp>
        <p:nvSpPr>
          <p:cNvPr id="7" name="Pravokotnik 6"/>
          <p:cNvSpPr/>
          <p:nvPr/>
        </p:nvSpPr>
        <p:spPr>
          <a:xfrm>
            <a:off x="9292321" y="6481149"/>
            <a:ext cx="26180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000" dirty="0"/>
              <a:t>https://eucbeniki.sio.si/nit5/1338/index2.html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4885320" y="6637235"/>
            <a:ext cx="11212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/>
              <a:t>https://www.google.com/search?q=solata+prehranjevalna+veriga&amp;tbm=isch&amp;ved=2ahUKEwidtrrozZzpAhWZq6QKHVb6Al8Q2-cCeg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208" y="3585352"/>
            <a:ext cx="390525" cy="42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ravokotnik 13"/>
          <p:cNvSpPr/>
          <p:nvPr/>
        </p:nvSpPr>
        <p:spPr>
          <a:xfrm>
            <a:off x="745866" y="271070"/>
            <a:ext cx="36279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4000" b="1" cap="all" dirty="0">
                <a:solidFill>
                  <a:schemeClr val="accent6">
                    <a:lumMod val="50000"/>
                  </a:schemeClr>
                </a:solidFill>
              </a:rPr>
              <a:t>Spomnimo se: 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208" y="2241216"/>
            <a:ext cx="3905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159488" y="978956"/>
            <a:ext cx="6961331" cy="401555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8" name="Picture 2" descr="https://eucbeniki.sio.si/nit5/1338/1338-3a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87" b="53473"/>
          <a:stretch/>
        </p:blipFill>
        <p:spPr bwMode="auto">
          <a:xfrm>
            <a:off x="-119307" y="1585824"/>
            <a:ext cx="1730345" cy="12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Naloge za utrjevanje in preverjanje znanja – rešit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0171">
            <a:off x="2508691" y="3510809"/>
            <a:ext cx="1448462" cy="120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eucbeniki.sio.si/nit5/1338/1338-3a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" t="45421" r="77419" b="30783"/>
          <a:stretch/>
        </p:blipFill>
        <p:spPr bwMode="auto">
          <a:xfrm>
            <a:off x="1195084" y="1387849"/>
            <a:ext cx="1582634" cy="73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3" t="33369" r="55060" b="40365"/>
          <a:stretch/>
        </p:blipFill>
        <p:spPr bwMode="auto">
          <a:xfrm>
            <a:off x="5577220" y="3044588"/>
            <a:ext cx="1497283" cy="92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 descr="https://eucbeniki.sio.si/nit5/1338/1338-3a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" t="45421" r="77419" b="30783"/>
          <a:stretch/>
        </p:blipFill>
        <p:spPr bwMode="auto">
          <a:xfrm>
            <a:off x="2631403" y="2791918"/>
            <a:ext cx="1582634" cy="73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eucbeniki.sio.si/nit5/1338/1338-3a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" t="45421" r="77419" b="30783"/>
          <a:stretch/>
        </p:blipFill>
        <p:spPr bwMode="auto">
          <a:xfrm>
            <a:off x="5125339" y="2386891"/>
            <a:ext cx="1582634" cy="73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Desna puščica 27"/>
          <p:cNvSpPr/>
          <p:nvPr/>
        </p:nvSpPr>
        <p:spPr>
          <a:xfrm rot="2751762">
            <a:off x="1266424" y="3093186"/>
            <a:ext cx="1397090" cy="461397"/>
          </a:xfrm>
          <a:prstGeom prst="rightArrow">
            <a:avLst>
              <a:gd name="adj1" fmla="val 50000"/>
              <a:gd name="adj2" fmla="val 5185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0" name="Desna puščica 29"/>
          <p:cNvSpPr/>
          <p:nvPr/>
        </p:nvSpPr>
        <p:spPr>
          <a:xfrm rot="20744819">
            <a:off x="4144831" y="3755167"/>
            <a:ext cx="1397090" cy="461397"/>
          </a:xfrm>
          <a:prstGeom prst="rightArrow">
            <a:avLst>
              <a:gd name="adj1" fmla="val 50000"/>
              <a:gd name="adj2" fmla="val 5185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ravokotnik 2"/>
          <p:cNvSpPr/>
          <p:nvPr/>
        </p:nvSpPr>
        <p:spPr>
          <a:xfrm>
            <a:off x="159488" y="5220960"/>
            <a:ext cx="80027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/>
              <a:t>Ker se energija prenaša s hrano, </a:t>
            </a:r>
          </a:p>
          <a:p>
            <a:r>
              <a:rPr lang="sl-SI" sz="2800" dirty="0"/>
              <a:t>je življenje živali in ljudi odvisno od </a:t>
            </a:r>
            <a:r>
              <a:rPr lang="sl-SI" sz="2800" dirty="0" smtClean="0"/>
              <a:t>sonca </a:t>
            </a:r>
            <a:r>
              <a:rPr lang="sl-SI" sz="2800" dirty="0"/>
              <a:t>in rastlin.</a:t>
            </a:r>
          </a:p>
        </p:txBody>
      </p:sp>
    </p:spTree>
    <p:extLst>
      <p:ext uri="{BB962C8B-B14F-4D97-AF65-F5344CB8AC3E}">
        <p14:creationId xmlns:p14="http://schemas.microsoft.com/office/powerpoint/2010/main" val="2351726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9292321" y="6481149"/>
            <a:ext cx="26180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000" dirty="0"/>
              <a:t>https://eucbeniki.sio.si/nit5/1338/index2.html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4885320" y="6637235"/>
            <a:ext cx="11212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/>
              <a:t>https://www.google.com/search?q=solata+prehranjevalna+veriga&amp;tbm=isch&amp;ved=2ahUKEwidtrrozZzpAhWZq6QKHVb6Al8Q2-cCeg</a:t>
            </a:r>
          </a:p>
        </p:txBody>
      </p:sp>
      <p:sp>
        <p:nvSpPr>
          <p:cNvPr id="2" name="Pravokotnik 1"/>
          <p:cNvSpPr/>
          <p:nvPr/>
        </p:nvSpPr>
        <p:spPr>
          <a:xfrm>
            <a:off x="559263" y="2759291"/>
            <a:ext cx="10860104" cy="338166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9" name="Picture 2" descr="Naloge za utrjevanje in preverjanje znanja – rešit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0171">
            <a:off x="5254747" y="4219308"/>
            <a:ext cx="1564826" cy="130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3" t="33369" r="55060" b="40365"/>
          <a:stretch/>
        </p:blipFill>
        <p:spPr bwMode="auto">
          <a:xfrm>
            <a:off x="8443704" y="4060842"/>
            <a:ext cx="2582377" cy="160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Desna puščica 29"/>
          <p:cNvSpPr/>
          <p:nvPr/>
        </p:nvSpPr>
        <p:spPr>
          <a:xfrm>
            <a:off x="7024831" y="4449467"/>
            <a:ext cx="1397090" cy="461397"/>
          </a:xfrm>
          <a:prstGeom prst="rightArrow">
            <a:avLst>
              <a:gd name="adj1" fmla="val 50000"/>
              <a:gd name="adj2" fmla="val 5185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ravokotnik 2"/>
          <p:cNvSpPr/>
          <p:nvPr/>
        </p:nvSpPr>
        <p:spPr>
          <a:xfrm>
            <a:off x="559263" y="185134"/>
            <a:ext cx="1095579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>
                <a:solidFill>
                  <a:schemeClr val="accent6">
                    <a:lumMod val="50000"/>
                  </a:schemeClr>
                </a:solidFill>
              </a:rPr>
              <a:t>Pri procesu fotosinteze si rastlina sama proizvaja hrano, </a:t>
            </a:r>
          </a:p>
          <a:p>
            <a:r>
              <a:rPr lang="sl-SI" sz="2800" dirty="0">
                <a:solidFill>
                  <a:schemeClr val="accent6">
                    <a:lumMod val="50000"/>
                  </a:schemeClr>
                </a:solidFill>
              </a:rPr>
              <a:t>zato pravimo, da je rastlina </a:t>
            </a:r>
            <a:r>
              <a:rPr lang="sl-SI" sz="2800" b="1" dirty="0">
                <a:solidFill>
                  <a:schemeClr val="accent6">
                    <a:lumMod val="50000"/>
                  </a:schemeClr>
                </a:solidFill>
              </a:rPr>
              <a:t>proizvajalec</a:t>
            </a:r>
            <a:r>
              <a:rPr lang="sl-SI" sz="2800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endParaRPr lang="sl-SI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sl-SI" sz="2800" dirty="0">
                <a:solidFill>
                  <a:schemeClr val="accent6">
                    <a:lumMod val="50000"/>
                  </a:schemeClr>
                </a:solidFill>
              </a:rPr>
              <a:t>Živali pa hrane ne izdelujejo same, ampak jo le porabljajo, zato pravimo, da so </a:t>
            </a:r>
            <a:r>
              <a:rPr lang="sl-SI" sz="2800" b="1" dirty="0">
                <a:solidFill>
                  <a:schemeClr val="accent6">
                    <a:lumMod val="50000"/>
                  </a:schemeClr>
                </a:solidFill>
              </a:rPr>
              <a:t>potrošniki</a:t>
            </a:r>
            <a:r>
              <a:rPr lang="sl-SI" sz="2800" dirty="0">
                <a:solidFill>
                  <a:schemeClr val="accent6">
                    <a:lumMod val="50000"/>
                  </a:schemeClr>
                </a:solidFill>
              </a:rPr>
              <a:t>. Hranijo se z rastlinami in živalmi, v katerih je energija.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676" y="3023396"/>
            <a:ext cx="22987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557" y="3056928"/>
            <a:ext cx="22987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02" y="3390885"/>
            <a:ext cx="3721395" cy="272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https://eucbeniki.sio.si/nit5/1338/1338-3a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" t="45421" r="77419" b="30783"/>
          <a:stretch/>
        </p:blipFill>
        <p:spPr bwMode="auto">
          <a:xfrm>
            <a:off x="1595773" y="2685295"/>
            <a:ext cx="2298415" cy="192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Desna puščica 22"/>
          <p:cNvSpPr/>
          <p:nvPr/>
        </p:nvSpPr>
        <p:spPr>
          <a:xfrm>
            <a:off x="3559708" y="4409260"/>
            <a:ext cx="1397090" cy="461397"/>
          </a:xfrm>
          <a:prstGeom prst="rightArrow">
            <a:avLst>
              <a:gd name="adj1" fmla="val 50000"/>
              <a:gd name="adj2" fmla="val 5185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0959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0281" y="3378370"/>
            <a:ext cx="11418520" cy="1671612"/>
          </a:xfrm>
        </p:spPr>
        <p:txBody>
          <a:bodyPr>
            <a:noAutofit/>
          </a:bodyPr>
          <a:lstStyle/>
          <a:p>
            <a:r>
              <a:rPr lang="sl-SI" sz="28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sl-SI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l-SI" sz="28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sl-SI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sl-SI" sz="28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sl-SI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sl-SI" sz="10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953" y="6596063"/>
            <a:ext cx="65849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1" r="13479" b="23053"/>
          <a:stretch/>
        </p:blipFill>
        <p:spPr bwMode="auto">
          <a:xfrm>
            <a:off x="596734" y="1476655"/>
            <a:ext cx="10732323" cy="266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944087" y="522548"/>
            <a:ext cx="9051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chemeClr val="accent6">
                    <a:lumMod val="50000"/>
                  </a:schemeClr>
                </a:solidFill>
              </a:rPr>
              <a:t> Kakšno povezavo bi imela veriga s prehranjevanjem bitij? </a:t>
            </a:r>
            <a:r>
              <a:rPr lang="sl-SI" sz="28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sl-SI" sz="28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sl-SI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944087" y="4448530"/>
            <a:ext cx="1039090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 smtClean="0">
                <a:solidFill>
                  <a:schemeClr val="accent6">
                    <a:lumMod val="50000"/>
                  </a:schemeClr>
                </a:solidFill>
              </a:rPr>
              <a:t>Zgornji </a:t>
            </a:r>
            <a:r>
              <a:rPr lang="sl-SI" sz="2800" dirty="0">
                <a:solidFill>
                  <a:schemeClr val="accent6">
                    <a:lumMod val="50000"/>
                  </a:schemeClr>
                </a:solidFill>
              </a:rPr>
              <a:t>prikaz prikazuje, kako se s </a:t>
            </a:r>
            <a:r>
              <a:rPr lang="sl-SI" sz="2800" dirty="0" smtClean="0">
                <a:solidFill>
                  <a:schemeClr val="accent6">
                    <a:lumMod val="50000"/>
                  </a:schemeClr>
                </a:solidFill>
              </a:rPr>
              <a:t>hrano prenaša </a:t>
            </a:r>
            <a:r>
              <a:rPr lang="sl-SI" sz="2800" dirty="0">
                <a:solidFill>
                  <a:schemeClr val="accent6">
                    <a:lumMod val="50000"/>
                  </a:schemeClr>
                </a:solidFill>
              </a:rPr>
              <a:t>energija. </a:t>
            </a:r>
            <a:endParaRPr lang="sl-SI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sl-SI" sz="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sl-SI" sz="2800" dirty="0" smtClean="0">
                <a:solidFill>
                  <a:schemeClr val="accent6">
                    <a:lumMod val="50000"/>
                  </a:schemeClr>
                </a:solidFill>
              </a:rPr>
              <a:t>Ker spominja na verigo, mu rečemo PREHRANJEVALNA VERIGA.</a:t>
            </a:r>
            <a:br>
              <a:rPr lang="sl-SI" sz="28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977583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84423" y="2369126"/>
            <a:ext cx="11493138" cy="1872343"/>
          </a:xfrm>
        </p:spPr>
        <p:txBody>
          <a:bodyPr>
            <a:noAutofit/>
          </a:bodyPr>
          <a:lstStyle/>
          <a:p>
            <a:r>
              <a:rPr lang="sl-SI" sz="2800" b="1" dirty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sl-SI" sz="2800" b="1" dirty="0" smtClean="0">
                <a:solidFill>
                  <a:schemeClr val="accent6">
                    <a:lumMod val="50000"/>
                  </a:schemeClr>
                </a:solidFill>
              </a:rPr>
              <a:t>rikazana prehranjevalna veriga pove, </a:t>
            </a:r>
            <a:br>
              <a:rPr lang="sl-SI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l-SI" sz="2800" b="1" dirty="0" smtClean="0">
                <a:solidFill>
                  <a:schemeClr val="accent6">
                    <a:lumMod val="50000"/>
                  </a:schemeClr>
                </a:solidFill>
              </a:rPr>
              <a:t>da je </a:t>
            </a:r>
            <a:r>
              <a:rPr lang="sl-SI" sz="2800" b="1" dirty="0" smtClean="0">
                <a:solidFill>
                  <a:schemeClr val="accent6">
                    <a:lumMod val="50000"/>
                  </a:schemeClr>
                </a:solidFill>
              </a:rPr>
              <a:t>solata </a:t>
            </a:r>
            <a:r>
              <a:rPr lang="sl-SI" sz="2800" b="1" dirty="0" smtClean="0">
                <a:solidFill>
                  <a:schemeClr val="accent6">
                    <a:lumMod val="50000"/>
                  </a:schemeClr>
                </a:solidFill>
              </a:rPr>
              <a:t>hrana polžu, polž je hrana žabi, žaba pa je hrana štorklji. </a:t>
            </a:r>
            <a:br>
              <a:rPr lang="sl-SI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l-SI" sz="28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sl-SI" sz="28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sl-SI" sz="10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953" y="6596063"/>
            <a:ext cx="65849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8" b="23054"/>
          <a:stretch/>
        </p:blipFill>
        <p:spPr bwMode="auto">
          <a:xfrm>
            <a:off x="963695" y="290944"/>
            <a:ext cx="10240123" cy="213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2157259" y="3708073"/>
            <a:ext cx="92746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chemeClr val="accent6">
                    <a:lumMod val="50000"/>
                  </a:schemeClr>
                </a:solidFill>
              </a:rPr>
              <a:t>         Prehranjevalne verige </a:t>
            </a:r>
            <a:r>
              <a:rPr lang="sl-SI" sz="2800" b="1" dirty="0">
                <a:solidFill>
                  <a:schemeClr val="accent6">
                    <a:lumMod val="50000"/>
                  </a:schemeClr>
                </a:solidFill>
              </a:rPr>
              <a:t>lahko zapišemo na dva načina</a:t>
            </a:r>
            <a:r>
              <a:rPr lang="sl-SI" sz="28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endParaRPr lang="sl-SI" sz="8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sl-SI" sz="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sl-SI" sz="2800" dirty="0" smtClean="0">
                <a:solidFill>
                  <a:schemeClr val="accent6">
                    <a:lumMod val="50000"/>
                  </a:schemeClr>
                </a:solidFill>
              </a:rPr>
              <a:t>	solata                 polž                    žaba                   štorklja</a:t>
            </a:r>
          </a:p>
          <a:p>
            <a:r>
              <a:rPr lang="sl-SI" sz="28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</a:t>
            </a:r>
            <a:endParaRPr lang="sl-SI" sz="2800" dirty="0"/>
          </a:p>
        </p:txBody>
      </p:sp>
      <p:cxnSp>
        <p:nvCxnSpPr>
          <p:cNvPr id="8" name="Raven puščični povezovalnik 7"/>
          <p:cNvCxnSpPr/>
          <p:nvPr/>
        </p:nvCxnSpPr>
        <p:spPr>
          <a:xfrm>
            <a:off x="4408168" y="4672680"/>
            <a:ext cx="838200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177" y="4502899"/>
            <a:ext cx="100647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272" y="4499670"/>
            <a:ext cx="100647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lipsa 8"/>
          <p:cNvSpPr/>
          <p:nvPr/>
        </p:nvSpPr>
        <p:spPr>
          <a:xfrm>
            <a:off x="2558258" y="5710995"/>
            <a:ext cx="2508532" cy="576263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oljeZBesedilom 10"/>
          <p:cNvSpPr txBox="1"/>
          <p:nvPr/>
        </p:nvSpPr>
        <p:spPr>
          <a:xfrm>
            <a:off x="3213809" y="5710995"/>
            <a:ext cx="1197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accent6">
                    <a:lumMod val="50000"/>
                  </a:schemeClr>
                </a:solidFill>
              </a:rPr>
              <a:t>solata</a:t>
            </a:r>
          </a:p>
        </p:txBody>
      </p:sp>
      <p:sp>
        <p:nvSpPr>
          <p:cNvPr id="19" name="Elipsa 18"/>
          <p:cNvSpPr/>
          <p:nvPr/>
        </p:nvSpPr>
        <p:spPr>
          <a:xfrm>
            <a:off x="4705612" y="5657952"/>
            <a:ext cx="2508532" cy="576263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Elipsa 19"/>
          <p:cNvSpPr/>
          <p:nvPr/>
        </p:nvSpPr>
        <p:spPr>
          <a:xfrm>
            <a:off x="6902414" y="5684619"/>
            <a:ext cx="2508532" cy="576263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Elipsa 20"/>
          <p:cNvSpPr/>
          <p:nvPr/>
        </p:nvSpPr>
        <p:spPr>
          <a:xfrm>
            <a:off x="9197509" y="5684620"/>
            <a:ext cx="2508532" cy="576263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oljeZBesedilom 11"/>
          <p:cNvSpPr txBox="1"/>
          <p:nvPr/>
        </p:nvSpPr>
        <p:spPr>
          <a:xfrm>
            <a:off x="5574186" y="5684473"/>
            <a:ext cx="1014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chemeClr val="accent6">
                    <a:lumMod val="50000"/>
                  </a:schemeClr>
                </a:solidFill>
              </a:rPr>
              <a:t>polž</a:t>
            </a:r>
            <a:endParaRPr lang="sl-SI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7657096" y="5710995"/>
            <a:ext cx="1110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chemeClr val="accent6">
                    <a:lumMod val="50000"/>
                  </a:schemeClr>
                </a:solidFill>
              </a:rPr>
              <a:t>žaba</a:t>
            </a:r>
            <a:endParaRPr lang="sl-SI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9848092" y="5728064"/>
            <a:ext cx="1355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chemeClr val="accent6">
                    <a:lumMod val="50000"/>
                  </a:schemeClr>
                </a:solidFill>
              </a:rPr>
              <a:t>štorklja</a:t>
            </a:r>
            <a:endParaRPr lang="sl-SI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Desna puščica 22"/>
          <p:cNvSpPr/>
          <p:nvPr/>
        </p:nvSpPr>
        <p:spPr>
          <a:xfrm>
            <a:off x="49295" y="5471136"/>
            <a:ext cx="2392895" cy="949893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accent6">
                    <a:lumMod val="50000"/>
                  </a:schemeClr>
                </a:solidFill>
              </a:rPr>
              <a:t>S ČLENI VERIGE</a:t>
            </a:r>
            <a:endParaRPr lang="sl-SI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Desna puščica 23"/>
          <p:cNvSpPr/>
          <p:nvPr/>
        </p:nvSpPr>
        <p:spPr>
          <a:xfrm>
            <a:off x="28187" y="4189029"/>
            <a:ext cx="2392895" cy="949893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accent6">
                    <a:lumMod val="50000"/>
                  </a:schemeClr>
                </a:solidFill>
              </a:rPr>
              <a:t>S PUŠČICAMI</a:t>
            </a:r>
            <a:endParaRPr lang="sl-SI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9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sl-SI" sz="2800" dirty="0" smtClean="0">
                <a:latin typeface="+mn-lt"/>
              </a:rPr>
              <a:t>Zapiši in nariši v zvezek:</a:t>
            </a:r>
            <a:endParaRPr lang="sl-SI" sz="2800" dirty="0"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29911" y="831272"/>
            <a:ext cx="10515600" cy="2628901"/>
          </a:xfrm>
          <a:ln>
            <a:solidFill>
              <a:srgbClr val="FFFF66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b="1" dirty="0" smtClean="0">
                <a:solidFill>
                  <a:srgbClr val="FF0000"/>
                </a:solidFill>
              </a:rPr>
              <a:t>PREHRANJEVALNE VERIGE</a:t>
            </a: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851904" y="3626690"/>
            <a:ext cx="1083786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 smtClean="0"/>
              <a:t>S </a:t>
            </a:r>
            <a:r>
              <a:rPr lang="sl-SI" sz="2800" dirty="0"/>
              <a:t>hrano se energija prenaša od člena do člena</a:t>
            </a:r>
            <a:r>
              <a:rPr lang="sl-SI" sz="2800" dirty="0" smtClean="0"/>
              <a:t>. </a:t>
            </a:r>
          </a:p>
          <a:p>
            <a:r>
              <a:rPr lang="sl-SI" sz="2800" dirty="0" smtClean="0"/>
              <a:t>Na začetku prehranjevalne verige so vedno zelene rastline.</a:t>
            </a:r>
            <a:endParaRPr lang="sl-SI" sz="2800" dirty="0"/>
          </a:p>
          <a:p>
            <a:pPr>
              <a:spcAft>
                <a:spcPts val="0"/>
              </a:spcAft>
            </a:pPr>
            <a:endParaRPr lang="sl-SI" sz="2800" dirty="0" smtClean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sz="2800" dirty="0" smtClean="0">
                <a:ea typeface="Times New Roman" panose="02020603050405020304" pitchFamily="18" charset="0"/>
              </a:rPr>
              <a:t>Bukev je</a:t>
            </a:r>
            <a:r>
              <a:rPr lang="sl-SI" sz="2800" dirty="0" smtClean="0">
                <a:effectLst/>
                <a:ea typeface="Times New Roman" panose="02020603050405020304" pitchFamily="18" charset="0"/>
              </a:rPr>
              <a:t> PROIZVAJALEC, gosenica in kukavica pa sta POTROŠNIKA. </a:t>
            </a:r>
          </a:p>
          <a:p>
            <a:pPr>
              <a:spcAft>
                <a:spcPts val="0"/>
              </a:spcAft>
            </a:pPr>
            <a:endParaRPr lang="sl-SI" sz="28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sz="2800" dirty="0" smtClean="0">
                <a:effectLst/>
                <a:ea typeface="Times New Roman" panose="02020603050405020304" pitchFamily="18" charset="0"/>
              </a:rPr>
              <a:t>Rastlinam pravimo PROIZVAJALCI, ker </a:t>
            </a:r>
            <a:r>
              <a:rPr lang="sl-SI" sz="2800" dirty="0" smtClean="0">
                <a:effectLst/>
                <a:ea typeface="Times New Roman" panose="02020603050405020304" pitchFamily="18" charset="0"/>
              </a:rPr>
              <a:t>same proizvajajo hrano. </a:t>
            </a:r>
            <a:endParaRPr lang="sl-SI" sz="2800" dirty="0" smtClean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sz="2800" dirty="0" smtClean="0">
                <a:effectLst/>
                <a:ea typeface="Times New Roman" panose="02020603050405020304" pitchFamily="18" charset="0"/>
              </a:rPr>
              <a:t>Živali so POTROŠNIKI, ker hrano </a:t>
            </a:r>
            <a:r>
              <a:rPr lang="sl-SI" sz="2800" dirty="0" smtClean="0">
                <a:ea typeface="Times New Roman" panose="02020603050405020304" pitchFamily="18" charset="0"/>
              </a:rPr>
              <a:t>porabljajo </a:t>
            </a:r>
            <a:r>
              <a:rPr lang="sl-SI" sz="2800" dirty="0" smtClean="0">
                <a:ea typeface="Times New Roman" panose="02020603050405020304" pitchFamily="18" charset="0"/>
              </a:rPr>
              <a:t>─ trošijo</a:t>
            </a:r>
            <a:r>
              <a:rPr lang="sl-SI" sz="2800" dirty="0" smtClean="0">
                <a:effectLst/>
                <a:ea typeface="Times New Roman" panose="02020603050405020304" pitchFamily="18" charset="0"/>
              </a:rPr>
              <a:t>.</a:t>
            </a:r>
            <a:endParaRPr lang="sl-SI" sz="28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69" b="11300"/>
          <a:stretch/>
        </p:blipFill>
        <p:spPr bwMode="auto">
          <a:xfrm>
            <a:off x="2483278" y="1729363"/>
            <a:ext cx="6874947" cy="155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1828652" y="1352205"/>
            <a:ext cx="2556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/>
              <a:t>Prikaz iz učbenika, str. 71:</a:t>
            </a: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2414668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9" b="79342"/>
          <a:stretch/>
        </p:blipFill>
        <p:spPr bwMode="auto">
          <a:xfrm>
            <a:off x="448954" y="2943924"/>
            <a:ext cx="7121818" cy="177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7887607" y="659553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000" dirty="0"/>
              <a:t>https://www.storyboardthat.com/sl/lesson-plans/hrana-verige/primeri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9" r="24496" b="58485"/>
          <a:stretch/>
        </p:blipFill>
        <p:spPr bwMode="auto">
          <a:xfrm>
            <a:off x="510250" y="959003"/>
            <a:ext cx="5512498" cy="175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84" r="24707" b="38245"/>
          <a:stretch/>
        </p:blipFill>
        <p:spPr bwMode="auto">
          <a:xfrm>
            <a:off x="438611" y="4979053"/>
            <a:ext cx="5655776" cy="173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624467" y="4896"/>
            <a:ext cx="7415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chemeClr val="accent6">
                    <a:lumMod val="50000"/>
                  </a:schemeClr>
                </a:solidFill>
              </a:rPr>
              <a:t>Ustno sestavi tri primere prehranjevalnih verig. Glej slike in uporabi pri strani zapisana živa bitja. </a:t>
            </a:r>
            <a:endParaRPr lang="sl-SI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Pravokotnik 14"/>
          <p:cNvSpPr/>
          <p:nvPr/>
        </p:nvSpPr>
        <p:spPr>
          <a:xfrm>
            <a:off x="8268574" y="4315525"/>
            <a:ext cx="2367752" cy="401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accent6">
                    <a:lumMod val="50000"/>
                  </a:schemeClr>
                </a:solidFill>
              </a:rPr>
              <a:t>LISICA</a:t>
            </a:r>
            <a:endParaRPr lang="sl-SI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Pravokotnik 19"/>
          <p:cNvSpPr/>
          <p:nvPr/>
        </p:nvSpPr>
        <p:spPr>
          <a:xfrm>
            <a:off x="9751731" y="6194091"/>
            <a:ext cx="2367752" cy="401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accent6">
                    <a:lumMod val="50000"/>
                  </a:schemeClr>
                </a:solidFill>
              </a:rPr>
              <a:t>GOSENICA</a:t>
            </a:r>
            <a:endParaRPr lang="sl-SI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Pravokotnik 20"/>
          <p:cNvSpPr/>
          <p:nvPr/>
        </p:nvSpPr>
        <p:spPr>
          <a:xfrm>
            <a:off x="9524967" y="2039576"/>
            <a:ext cx="2367752" cy="401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accent6">
                    <a:lumMod val="50000"/>
                  </a:schemeClr>
                </a:solidFill>
              </a:rPr>
              <a:t>VRABEC</a:t>
            </a:r>
            <a:endParaRPr lang="sl-SI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Pravokotnik 21"/>
          <p:cNvSpPr/>
          <p:nvPr/>
        </p:nvSpPr>
        <p:spPr>
          <a:xfrm>
            <a:off x="6817067" y="2206546"/>
            <a:ext cx="2367752" cy="401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accent6">
                    <a:lumMod val="50000"/>
                  </a:schemeClr>
                </a:solidFill>
              </a:rPr>
              <a:t>TRAVA</a:t>
            </a:r>
            <a:endParaRPr lang="sl-SI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Pravokotnik 22"/>
          <p:cNvSpPr/>
          <p:nvPr/>
        </p:nvSpPr>
        <p:spPr>
          <a:xfrm>
            <a:off x="9524967" y="5138167"/>
            <a:ext cx="2367752" cy="401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accent6">
                    <a:lumMod val="50000"/>
                  </a:schemeClr>
                </a:solidFill>
              </a:rPr>
              <a:t>HRAST/ŽELOD</a:t>
            </a:r>
            <a:endParaRPr lang="sl-SI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Pravokotnik 23"/>
          <p:cNvSpPr/>
          <p:nvPr/>
        </p:nvSpPr>
        <p:spPr>
          <a:xfrm>
            <a:off x="8000943" y="2943924"/>
            <a:ext cx="2367752" cy="401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accent6">
                    <a:lumMod val="50000"/>
                  </a:schemeClr>
                </a:solidFill>
              </a:rPr>
              <a:t>VEVERICA</a:t>
            </a:r>
            <a:endParaRPr lang="sl-SI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Pravokotnik 25"/>
          <p:cNvSpPr/>
          <p:nvPr/>
        </p:nvSpPr>
        <p:spPr>
          <a:xfrm>
            <a:off x="7157126" y="5757006"/>
            <a:ext cx="2367752" cy="401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accent6">
                    <a:lumMod val="50000"/>
                  </a:schemeClr>
                </a:solidFill>
              </a:rPr>
              <a:t>SOKOL</a:t>
            </a:r>
            <a:endParaRPr lang="sl-SI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Pravokotnik 26"/>
          <p:cNvSpPr/>
          <p:nvPr/>
        </p:nvSpPr>
        <p:spPr>
          <a:xfrm>
            <a:off x="6817067" y="4937446"/>
            <a:ext cx="2367752" cy="401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accent6">
                    <a:lumMod val="50000"/>
                  </a:schemeClr>
                </a:solidFill>
              </a:rPr>
              <a:t>TRAVA</a:t>
            </a:r>
            <a:endParaRPr lang="sl-SI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Pravokotnik 27"/>
          <p:cNvSpPr/>
          <p:nvPr/>
        </p:nvSpPr>
        <p:spPr>
          <a:xfrm>
            <a:off x="9524967" y="3629724"/>
            <a:ext cx="2367752" cy="401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accent6">
                    <a:lumMod val="50000"/>
                  </a:schemeClr>
                </a:solidFill>
              </a:rPr>
              <a:t>KRAVA</a:t>
            </a:r>
            <a:endParaRPr lang="sl-SI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Pravokotnik 28"/>
          <p:cNvSpPr/>
          <p:nvPr/>
        </p:nvSpPr>
        <p:spPr>
          <a:xfrm>
            <a:off x="7435971" y="1437413"/>
            <a:ext cx="2367752" cy="401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>
                <a:solidFill>
                  <a:schemeClr val="accent6">
                    <a:lumMod val="50000"/>
                  </a:schemeClr>
                </a:solidFill>
              </a:rPr>
              <a:t>ČLOVEK</a:t>
            </a:r>
            <a:endParaRPr lang="sl-SI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87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249510" y="705053"/>
            <a:ext cx="9942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chemeClr val="accent6">
                    <a:lumMod val="75000"/>
                  </a:schemeClr>
                </a:solidFill>
              </a:rPr>
              <a:t>Za konec si oglej spodnji video posnetek. </a:t>
            </a:r>
            <a:endParaRPr lang="sl-SI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990128" y="4270187"/>
            <a:ext cx="15424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600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KLIKNI!</a:t>
            </a:r>
            <a:endParaRPr lang="sl-SI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3838871" y="5524553"/>
            <a:ext cx="7776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accent6">
                    <a:lumMod val="50000"/>
                  </a:schemeClr>
                </a:solidFill>
              </a:rPr>
              <a:t>https://www.youtube.com/watch?v=E0GFDuJ9dJk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50" r="8626" b="16266"/>
          <a:stretch/>
        </p:blipFill>
        <p:spPr bwMode="auto">
          <a:xfrm>
            <a:off x="3838871" y="1545023"/>
            <a:ext cx="6763767" cy="381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638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283</Words>
  <Application>Microsoft Office PowerPoint</Application>
  <PresentationFormat>Po meri</PresentationFormat>
  <Paragraphs>70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Officeova tema</vt:lpstr>
      <vt:lpstr>PowerPointova predstavitev</vt:lpstr>
      <vt:lpstr>PowerPointova predstavitev</vt:lpstr>
      <vt:lpstr>PowerPointova predstavitev</vt:lpstr>
      <vt:lpstr>   </vt:lpstr>
      <vt:lpstr>Prikazana prehranjevalna veriga pove,  da je solata hrana polžu, polž je hrana žabi, žaba pa je hrana štorklji.   </vt:lpstr>
      <vt:lpstr>Zapiši in nariši v zvezek:</vt:lpstr>
      <vt:lpstr>PowerPointova predstavitev</vt:lpstr>
      <vt:lpstr>PowerPointova predstavitev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KAJ JE KOMU HRANA  PREHRANJEVALNE VERIGE IN PREHRANJEVALNI SPLETI</dc:title>
  <dc:creator>compjuter</dc:creator>
  <cp:lastModifiedBy>Barbara</cp:lastModifiedBy>
  <cp:revision>93</cp:revision>
  <dcterms:created xsi:type="dcterms:W3CDTF">2020-04-15T14:38:09Z</dcterms:created>
  <dcterms:modified xsi:type="dcterms:W3CDTF">2020-05-05T14:30:35Z</dcterms:modified>
</cp:coreProperties>
</file>