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3" r:id="rId2"/>
    <p:sldId id="282" r:id="rId3"/>
    <p:sldId id="294" r:id="rId4"/>
    <p:sldId id="350" r:id="rId5"/>
    <p:sldId id="357" r:id="rId6"/>
    <p:sldId id="356" r:id="rId7"/>
    <p:sldId id="358" r:id="rId8"/>
    <p:sldId id="354" r:id="rId9"/>
    <p:sldId id="359" r:id="rId10"/>
    <p:sldId id="291" r:id="rId11"/>
    <p:sldId id="301" r:id="rId12"/>
    <p:sldId id="305" r:id="rId13"/>
    <p:sldId id="319" r:id="rId14"/>
    <p:sldId id="320" r:id="rId15"/>
    <p:sldId id="321" r:id="rId16"/>
    <p:sldId id="307" r:id="rId17"/>
    <p:sldId id="306" r:id="rId18"/>
    <p:sldId id="309" r:id="rId19"/>
    <p:sldId id="310" r:id="rId20"/>
    <p:sldId id="343" r:id="rId21"/>
    <p:sldId id="323" r:id="rId22"/>
    <p:sldId id="364" r:id="rId23"/>
    <p:sldId id="365" r:id="rId24"/>
    <p:sldId id="366" r:id="rId25"/>
    <p:sldId id="328" r:id="rId26"/>
    <p:sldId id="330" r:id="rId27"/>
    <p:sldId id="315" r:id="rId28"/>
    <p:sldId id="342" r:id="rId29"/>
    <p:sldId id="344" r:id="rId30"/>
    <p:sldId id="275" r:id="rId31"/>
    <p:sldId id="345" r:id="rId32"/>
    <p:sldId id="335" r:id="rId33"/>
    <p:sldId id="333" r:id="rId34"/>
    <p:sldId id="332" r:id="rId35"/>
    <p:sldId id="360" r:id="rId36"/>
    <p:sldId id="362" r:id="rId37"/>
    <p:sldId id="327" r:id="rId38"/>
    <p:sldId id="326" r:id="rId39"/>
    <p:sldId id="352" r:id="rId40"/>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123" d="100"/>
          <a:sy n="123" d="100"/>
        </p:scale>
        <p:origin x="-114" y="-27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Uredite slog podnaslova matrice</a:t>
            </a:r>
            <a:endParaRPr lang="sl-SI"/>
          </a:p>
        </p:txBody>
      </p:sp>
      <p:sp>
        <p:nvSpPr>
          <p:cNvPr id="4" name="Označba mesta datuma 3"/>
          <p:cNvSpPr>
            <a:spLocks noGrp="1"/>
          </p:cNvSpPr>
          <p:nvPr>
            <p:ph type="dt" sz="half" idx="10"/>
          </p:nvPr>
        </p:nvSpPr>
        <p:spPr/>
        <p:txBody>
          <a:bodyPr/>
          <a:lstStyle/>
          <a:p>
            <a:fld id="{50F67170-6060-45AA-83D1-283BCBCA34B1}" type="datetimeFigureOut">
              <a:rPr lang="sl-SI" smtClean="0"/>
              <a:pPr/>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714102176"/>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0F67170-6060-45AA-83D1-283BCBCA34B1}" type="datetimeFigureOut">
              <a:rPr lang="sl-SI" smtClean="0"/>
              <a:pPr/>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1759706857"/>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0F67170-6060-45AA-83D1-283BCBCA34B1}" type="datetimeFigureOut">
              <a:rPr lang="sl-SI" smtClean="0"/>
              <a:pPr/>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2346873774"/>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50F67170-6060-45AA-83D1-283BCBCA34B1}" type="datetimeFigureOut">
              <a:rPr lang="sl-SI" smtClean="0"/>
              <a:pPr/>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218460341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50F67170-6060-45AA-83D1-283BCBCA34B1}" type="datetimeFigureOut">
              <a:rPr lang="sl-SI" smtClean="0"/>
              <a:pPr/>
              <a:t>30.3.2020</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3790002734"/>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50F67170-6060-45AA-83D1-283BCBCA34B1}" type="datetimeFigureOut">
              <a:rPr lang="sl-SI" smtClean="0"/>
              <a:pPr/>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1119981404"/>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50F67170-6060-45AA-83D1-283BCBCA34B1}" type="datetimeFigureOut">
              <a:rPr lang="sl-SI" smtClean="0"/>
              <a:pPr/>
              <a:t>30.3.2020</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3315133113"/>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50F67170-6060-45AA-83D1-283BCBCA34B1}" type="datetimeFigureOut">
              <a:rPr lang="sl-SI" smtClean="0"/>
              <a:pPr/>
              <a:t>30.3.2020</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283035384"/>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50F67170-6060-45AA-83D1-283BCBCA34B1}" type="datetimeFigureOut">
              <a:rPr lang="sl-SI" smtClean="0"/>
              <a:pPr/>
              <a:t>30.3.2020</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151784018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0F67170-6060-45AA-83D1-283BCBCA34B1}" type="datetimeFigureOut">
              <a:rPr lang="sl-SI" smtClean="0"/>
              <a:pPr/>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134808214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50F67170-6060-45AA-83D1-283BCBCA34B1}" type="datetimeFigureOut">
              <a:rPr lang="sl-SI" smtClean="0"/>
              <a:pPr/>
              <a:t>30.3.2020</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250963470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67170-6060-45AA-83D1-283BCBCA34B1}" type="datetimeFigureOut">
              <a:rPr lang="sl-SI" smtClean="0"/>
              <a:pPr/>
              <a:t>30.3.2020</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79707D-16C4-4D3E-ABC5-76DAF21BB104}" type="slidenum">
              <a:rPr lang="sl-SI" smtClean="0"/>
              <a:pPr/>
              <a:t>‹#›</a:t>
            </a:fld>
            <a:endParaRPr lang="sl-SI"/>
          </a:p>
        </p:txBody>
      </p:sp>
    </p:spTree>
    <p:extLst>
      <p:ext uri="{BB962C8B-B14F-4D97-AF65-F5344CB8AC3E}">
        <p14:creationId xmlns:p14="http://schemas.microsoft.com/office/powerpoint/2010/main" xmlns="" val="1735241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6.xml"/><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6.xml"/><Relationship Id="rId4" Type="http://schemas.openxmlformats.org/officeDocument/2006/relationships/image" Target="../media/image40.jpeg"/></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 Id="rId5" Type="http://schemas.openxmlformats.org/officeDocument/2006/relationships/image" Target="../media/image45.jpe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s://www.youtube.com/watch?v=9kj_vwleR6Q"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dirty="0"/>
          </a:p>
        </p:txBody>
      </p:sp>
      <p:pic>
        <p:nvPicPr>
          <p:cNvPr id="2050" name="Picture 2" descr="F:\KORONA VIRUS\mo_6a3bb034-015b-4180-8228-2163bfce5f1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72" y="-413797"/>
            <a:ext cx="12235543" cy="7462157"/>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avokotnik 4"/>
          <p:cNvSpPr/>
          <p:nvPr/>
        </p:nvSpPr>
        <p:spPr>
          <a:xfrm>
            <a:off x="5301342" y="6211669"/>
            <a:ext cx="6607629" cy="307777"/>
          </a:xfrm>
          <a:prstGeom prst="rect">
            <a:avLst/>
          </a:prstGeom>
        </p:spPr>
        <p:txBody>
          <a:bodyPr wrap="square">
            <a:spAutoFit/>
          </a:bodyPr>
          <a:lstStyle/>
          <a:p>
            <a:r>
              <a:rPr lang="sl-SI" sz="1400" dirty="0"/>
              <a:t>https://www.google.com/search?q=morje&amp;tbm=isch&amp;ved=2ahUKEwj</a:t>
            </a:r>
          </a:p>
        </p:txBody>
      </p:sp>
      <p:sp>
        <p:nvSpPr>
          <p:cNvPr id="6" name="Pravokotnik 5"/>
          <p:cNvSpPr/>
          <p:nvPr/>
        </p:nvSpPr>
        <p:spPr>
          <a:xfrm>
            <a:off x="598714" y="562681"/>
            <a:ext cx="11201400" cy="5509200"/>
          </a:xfrm>
          <a:prstGeom prst="rect">
            <a:avLst/>
          </a:prstGeom>
        </p:spPr>
        <p:txBody>
          <a:bodyPr wrap="square">
            <a:spAutoFit/>
          </a:bodyPr>
          <a:lstStyle/>
          <a:p>
            <a:r>
              <a:rPr lang="sl-SI" sz="3200" b="1" dirty="0" smtClean="0">
                <a:latin typeface="Comic Sans MS" pitchFamily="66" charset="0"/>
              </a:rPr>
              <a:t>Pozdravljen/a!</a:t>
            </a:r>
            <a:r>
              <a:rPr lang="sl-SI" sz="3200" b="1" dirty="0">
                <a:latin typeface="Comic Sans MS" pitchFamily="66" charset="0"/>
              </a:rPr>
              <a:t/>
            </a:r>
            <a:br>
              <a:rPr lang="sl-SI" sz="3200" b="1" dirty="0">
                <a:latin typeface="Comic Sans MS" pitchFamily="66" charset="0"/>
              </a:rPr>
            </a:br>
            <a:r>
              <a:rPr lang="sl-SI" sz="3200" b="1" dirty="0">
                <a:latin typeface="Comic Sans MS" pitchFamily="66" charset="0"/>
              </a:rPr>
              <a:t/>
            </a:r>
            <a:br>
              <a:rPr lang="sl-SI" sz="3200" b="1" dirty="0">
                <a:latin typeface="Comic Sans MS" pitchFamily="66" charset="0"/>
              </a:rPr>
            </a:br>
            <a:r>
              <a:rPr lang="sl-SI" sz="3200" b="1" dirty="0">
                <a:latin typeface="Comic Sans MS" pitchFamily="66" charset="0"/>
              </a:rPr>
              <a:t>Predstavitev je namenjena ponavljanju tistega, kar si se </a:t>
            </a:r>
            <a:r>
              <a:rPr lang="sl-SI" sz="3200" b="1" dirty="0" smtClean="0">
                <a:latin typeface="Comic Sans MS" pitchFamily="66" charset="0"/>
              </a:rPr>
              <a:t>pri urah NIT že </a:t>
            </a:r>
            <a:r>
              <a:rPr lang="sl-SI" sz="3200" b="1" dirty="0">
                <a:latin typeface="Comic Sans MS" pitchFamily="66" charset="0"/>
              </a:rPr>
              <a:t>naučil/a, spoznal/a pa boš tudi marsikaj  zanimivega o živalih in rastlinah, </a:t>
            </a:r>
            <a:r>
              <a:rPr lang="sl-SI" sz="3200" b="1" dirty="0" smtClean="0">
                <a:latin typeface="Comic Sans MS" pitchFamily="66" charset="0"/>
              </a:rPr>
              <a:t>ki </a:t>
            </a:r>
            <a:r>
              <a:rPr lang="sl-SI" sz="3200" b="1" dirty="0">
                <a:latin typeface="Comic Sans MS" pitchFamily="66" charset="0"/>
              </a:rPr>
              <a:t>živijo v vodi in na kopnem.</a:t>
            </a:r>
            <a:br>
              <a:rPr lang="sl-SI" sz="3200" b="1" dirty="0">
                <a:latin typeface="Comic Sans MS" pitchFamily="66" charset="0"/>
              </a:rPr>
            </a:br>
            <a:r>
              <a:rPr lang="sl-SI" sz="3200" b="1" dirty="0">
                <a:latin typeface="Comic Sans MS" pitchFamily="66" charset="0"/>
              </a:rPr>
              <a:t/>
            </a:r>
            <a:br>
              <a:rPr lang="sl-SI" sz="3200" b="1" dirty="0">
                <a:latin typeface="Comic Sans MS" pitchFamily="66" charset="0"/>
              </a:rPr>
            </a:br>
            <a:r>
              <a:rPr lang="sl-SI" sz="3200" b="1" dirty="0">
                <a:latin typeface="Comic Sans MS" pitchFamily="66" charset="0"/>
              </a:rPr>
              <a:t>Vzemi si čas in uživaj ob lepotah našega </a:t>
            </a:r>
            <a:r>
              <a:rPr lang="sl-SI" sz="3200" b="1" dirty="0" smtClean="0">
                <a:latin typeface="Comic Sans MS" pitchFamily="66" charset="0"/>
              </a:rPr>
              <a:t>planeta. </a:t>
            </a:r>
          </a:p>
          <a:p>
            <a:r>
              <a:rPr lang="sl-SI" sz="3200" b="1" dirty="0">
                <a:latin typeface="Comic Sans MS" pitchFamily="66" charset="0"/>
              </a:rPr>
              <a:t>Čisto na koncu te čaka kratka </a:t>
            </a:r>
            <a:r>
              <a:rPr lang="sl-SI" sz="3200" b="1" dirty="0" smtClean="0">
                <a:latin typeface="Comic Sans MS" pitchFamily="66" charset="0"/>
              </a:rPr>
              <a:t>naloga, </a:t>
            </a:r>
            <a:endParaRPr lang="sl-SI" sz="3200" b="1" dirty="0">
              <a:latin typeface="Comic Sans MS" pitchFamily="66" charset="0"/>
            </a:endParaRPr>
          </a:p>
          <a:p>
            <a:r>
              <a:rPr lang="sl-SI" sz="3200" b="1" dirty="0" smtClean="0">
                <a:latin typeface="Comic Sans MS" pitchFamily="66" charset="0"/>
              </a:rPr>
              <a:t>drugih </a:t>
            </a:r>
            <a:r>
              <a:rPr lang="sl-SI" sz="3200" b="1" dirty="0">
                <a:latin typeface="Comic Sans MS" pitchFamily="66" charset="0"/>
              </a:rPr>
              <a:t>zadolžitev pri naravoslovju ta teden ne boš </a:t>
            </a:r>
            <a:r>
              <a:rPr lang="sl-SI" sz="3200" b="1" dirty="0" smtClean="0">
                <a:latin typeface="Comic Sans MS" pitchFamily="66" charset="0"/>
              </a:rPr>
              <a:t>imel/a. </a:t>
            </a:r>
            <a:endParaRPr lang="sl-SI" sz="3200" b="1" dirty="0">
              <a:latin typeface="Comic Sans MS" pitchFamily="66" charset="0"/>
            </a:endParaRPr>
          </a:p>
        </p:txBody>
      </p:sp>
    </p:spTree>
    <p:extLst>
      <p:ext uri="{BB962C8B-B14F-4D97-AF65-F5344CB8AC3E}">
        <p14:creationId xmlns:p14="http://schemas.microsoft.com/office/powerpoint/2010/main" xmlns="" val="190814079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026" name="Picture 2" descr="F:\KORONA VIRUS\index.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5864" y="-1"/>
            <a:ext cx="12391761" cy="694535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avokotnik 3"/>
          <p:cNvSpPr/>
          <p:nvPr/>
        </p:nvSpPr>
        <p:spPr>
          <a:xfrm>
            <a:off x="6095999" y="6118162"/>
            <a:ext cx="5921621" cy="369332"/>
          </a:xfrm>
          <a:prstGeom prst="rect">
            <a:avLst/>
          </a:prstGeom>
        </p:spPr>
        <p:txBody>
          <a:bodyPr wrap="none">
            <a:spAutoFit/>
          </a:bodyPr>
          <a:lstStyle/>
          <a:p>
            <a:r>
              <a:rPr lang="sl-SI" dirty="0"/>
              <a:t>https://www.google.com/search?q=voda&amp;source=lnms&amp;tbm</a:t>
            </a:r>
          </a:p>
        </p:txBody>
      </p:sp>
      <p:sp>
        <p:nvSpPr>
          <p:cNvPr id="5" name="Pravokotnik 4"/>
          <p:cNvSpPr/>
          <p:nvPr/>
        </p:nvSpPr>
        <p:spPr>
          <a:xfrm>
            <a:off x="685800" y="0"/>
            <a:ext cx="11582400" cy="6432530"/>
          </a:xfrm>
          <a:prstGeom prst="rect">
            <a:avLst/>
          </a:prstGeom>
        </p:spPr>
        <p:txBody>
          <a:bodyPr wrap="square">
            <a:spAutoFit/>
          </a:bodyPr>
          <a:lstStyle/>
          <a:p>
            <a:endParaRPr lang="sl-SI" sz="3200" b="1" dirty="0" smtClean="0">
              <a:latin typeface="Comic Sans MS" pitchFamily="66" charset="0"/>
            </a:endParaRPr>
          </a:p>
          <a:p>
            <a:r>
              <a:rPr lang="sl-SI" sz="3200" b="1" dirty="0" smtClean="0">
                <a:latin typeface="Comic Sans MS" pitchFamily="66" charset="0"/>
              </a:rPr>
              <a:t>Včasih tolikšne raznolikosti živih bitij ni bilo. </a:t>
            </a:r>
          </a:p>
          <a:p>
            <a:endParaRPr lang="sl-SI" sz="3200" b="1" dirty="0" smtClean="0">
              <a:latin typeface="Comic Sans MS" pitchFamily="66" charset="0"/>
            </a:endParaRPr>
          </a:p>
          <a:p>
            <a:r>
              <a:rPr lang="sl-SI" sz="3200" b="1" dirty="0" smtClean="0">
                <a:latin typeface="Comic Sans MS" pitchFamily="66" charset="0"/>
              </a:rPr>
              <a:t>V </a:t>
            </a:r>
            <a:r>
              <a:rPr lang="sl-SI" sz="3200" b="1" dirty="0">
                <a:latin typeface="Comic Sans MS" pitchFamily="66" charset="0"/>
              </a:rPr>
              <a:t>dolgi zgodovini ohlajanja planeta se je </a:t>
            </a:r>
            <a:endParaRPr lang="sl-SI" sz="3200" b="1" dirty="0" smtClean="0">
              <a:latin typeface="Comic Sans MS" panose="030F0702030302020204" pitchFamily="66" charset="0"/>
            </a:endParaRPr>
          </a:p>
          <a:p>
            <a:r>
              <a:rPr lang="sl-SI" sz="3200" b="1" dirty="0" smtClean="0">
                <a:latin typeface="Comic Sans MS" panose="030F0702030302020204" pitchFamily="66" charset="0"/>
              </a:rPr>
              <a:t>življenje na </a:t>
            </a:r>
            <a:r>
              <a:rPr lang="sl-SI" sz="3200" b="1" dirty="0">
                <a:latin typeface="Comic Sans MS" panose="030F0702030302020204" pitchFamily="66" charset="0"/>
              </a:rPr>
              <a:t>Zemlji  začelo v vodi. </a:t>
            </a:r>
            <a:endParaRPr lang="sl-SI" sz="3200" b="1" dirty="0" smtClean="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smtClean="0">
              <a:latin typeface="Comic Sans MS" panose="030F0702030302020204" pitchFamily="66" charset="0"/>
            </a:endParaRPr>
          </a:p>
          <a:p>
            <a:r>
              <a:rPr lang="sl-SI" sz="3200" b="1" dirty="0" smtClean="0">
                <a:latin typeface="Comic Sans MS" panose="030F0702030302020204" pitchFamily="66" charset="0"/>
              </a:rPr>
              <a:t>Šele </a:t>
            </a:r>
            <a:r>
              <a:rPr lang="sl-SI" sz="3200" b="1" dirty="0">
                <a:latin typeface="Comic Sans MS" pitchFamily="66" charset="0"/>
              </a:rPr>
              <a:t>pozneje </a:t>
            </a:r>
            <a:r>
              <a:rPr lang="sl-SI" sz="3200" b="1" dirty="0" smtClean="0">
                <a:latin typeface="Comic Sans MS" pitchFamily="66" charset="0"/>
              </a:rPr>
              <a:t>so </a:t>
            </a:r>
            <a:r>
              <a:rPr lang="sl-SI" sz="3200" b="1" dirty="0">
                <a:latin typeface="Comic Sans MS" pitchFamily="66" charset="0"/>
              </a:rPr>
              <a:t>nekatera bitja prešla na kopno.</a:t>
            </a:r>
          </a:p>
          <a:p>
            <a:endParaRPr lang="sl-SI" sz="2800" dirty="0" smtClean="0">
              <a:latin typeface="Comic Sans MS" pitchFamily="66" charset="0"/>
            </a:endParaRPr>
          </a:p>
          <a:p>
            <a:endParaRPr lang="sl-SI" sz="3200" dirty="0" smtClean="0"/>
          </a:p>
        </p:txBody>
      </p:sp>
    </p:spTree>
    <p:extLst>
      <p:ext uri="{BB962C8B-B14F-4D97-AF65-F5344CB8AC3E}">
        <p14:creationId xmlns:p14="http://schemas.microsoft.com/office/powerpoint/2010/main" xmlns="" val="221405430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026" name="Picture 2" descr="F:\KORONA VIRUS\udisu_cist_zrak.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12382056" cy="694145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avokotnik 4"/>
          <p:cNvSpPr/>
          <p:nvPr/>
        </p:nvSpPr>
        <p:spPr>
          <a:xfrm>
            <a:off x="6096000" y="6562636"/>
            <a:ext cx="6096000" cy="276999"/>
          </a:xfrm>
          <a:prstGeom prst="rect">
            <a:avLst/>
          </a:prstGeom>
        </p:spPr>
        <p:txBody>
          <a:bodyPr>
            <a:spAutoFit/>
          </a:bodyPr>
          <a:lstStyle/>
          <a:p>
            <a:r>
              <a:rPr lang="sl-SI" sz="1200" dirty="0"/>
              <a:t>https://</a:t>
            </a:r>
            <a:r>
              <a:rPr lang="sl-SI" sz="1200" dirty="0" smtClean="0"/>
              <a:t>www.google.com/search?q=čist+zrak&amp;source=lnms&amp;tbm=isch&amp;sa=X&amp;ved=2ahUKEwiw</a:t>
            </a:r>
            <a:endParaRPr lang="sl-SI" sz="1200" dirty="0"/>
          </a:p>
        </p:txBody>
      </p:sp>
      <p:sp>
        <p:nvSpPr>
          <p:cNvPr id="4" name="Pravokotnik 3"/>
          <p:cNvSpPr/>
          <p:nvPr/>
        </p:nvSpPr>
        <p:spPr>
          <a:xfrm>
            <a:off x="1267691" y="1651246"/>
            <a:ext cx="9476509" cy="3539430"/>
          </a:xfrm>
          <a:prstGeom prst="rect">
            <a:avLst/>
          </a:prstGeom>
        </p:spPr>
        <p:txBody>
          <a:bodyPr wrap="square">
            <a:spAutoFit/>
          </a:bodyPr>
          <a:lstStyle/>
          <a:p>
            <a:r>
              <a:rPr lang="sl-SI" sz="3200" b="1" dirty="0">
                <a:latin typeface="Comic Sans MS" pitchFamily="66" charset="0"/>
              </a:rPr>
              <a:t>Zrak, ki nas obdaja, ni imel vedno take sestave, kot jo ima danes. </a:t>
            </a:r>
            <a:endParaRPr lang="sl-SI" sz="3200" b="1" dirty="0" smtClean="0">
              <a:latin typeface="Comic Sans MS" pitchFamily="66" charset="0"/>
            </a:endParaRPr>
          </a:p>
          <a:p>
            <a:endParaRPr lang="sl-SI" sz="3200" b="1" dirty="0">
              <a:latin typeface="Comic Sans MS" pitchFamily="66" charset="0"/>
            </a:endParaRPr>
          </a:p>
          <a:p>
            <a:r>
              <a:rPr lang="sl-SI" sz="3200" b="1" dirty="0" smtClean="0">
                <a:latin typeface="Comic Sans MS" pitchFamily="66" charset="0"/>
              </a:rPr>
              <a:t>Prvotna </a:t>
            </a:r>
            <a:r>
              <a:rPr lang="sl-SI" sz="3200" b="1" dirty="0">
                <a:latin typeface="Comic Sans MS" pitchFamily="66" charset="0"/>
              </a:rPr>
              <a:t>Zemlja je bila popolnoma drugačna.</a:t>
            </a:r>
          </a:p>
          <a:p>
            <a:r>
              <a:rPr lang="sl-SI" sz="3200" b="1" dirty="0">
                <a:latin typeface="Comic Sans MS" pitchFamily="66" charset="0"/>
              </a:rPr>
              <a:t>Spremenili so jo nekateri organizmi z izdelovanjem </a:t>
            </a:r>
            <a:r>
              <a:rPr lang="sl-SI" sz="3200" b="1" dirty="0" smtClean="0">
                <a:latin typeface="Comic Sans MS" pitchFamily="66" charset="0"/>
              </a:rPr>
              <a:t>kisika</a:t>
            </a:r>
            <a:r>
              <a:rPr lang="sl-SI" sz="3200" b="1" dirty="0">
                <a:latin typeface="Comic Sans MS" pitchFamily="66" charset="0"/>
              </a:rPr>
              <a:t>.</a:t>
            </a:r>
          </a:p>
          <a:p>
            <a:r>
              <a:rPr lang="sl-SI" sz="3200" b="1" dirty="0">
                <a:latin typeface="Comic Sans MS" pitchFamily="66" charset="0"/>
              </a:rPr>
              <a:t> </a:t>
            </a:r>
          </a:p>
        </p:txBody>
      </p:sp>
    </p:spTree>
    <p:extLst>
      <p:ext uri="{BB962C8B-B14F-4D97-AF65-F5344CB8AC3E}">
        <p14:creationId xmlns:p14="http://schemas.microsoft.com/office/powerpoint/2010/main" xmlns="" val="2422050041"/>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074" name="Picture 2" descr="F:\KORONA VIRUS\tree-13aa50bc.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19099"/>
            <a:ext cx="12414233" cy="775506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avokotnik 3"/>
          <p:cNvSpPr/>
          <p:nvPr/>
        </p:nvSpPr>
        <p:spPr>
          <a:xfrm>
            <a:off x="413657" y="3951513"/>
            <a:ext cx="6531429" cy="1569660"/>
          </a:xfrm>
          <a:prstGeom prst="rect">
            <a:avLst/>
          </a:prstGeom>
        </p:spPr>
        <p:txBody>
          <a:bodyPr wrap="square">
            <a:spAutoFit/>
          </a:bodyPr>
          <a:lstStyle/>
          <a:p>
            <a:r>
              <a:rPr lang="sl-SI" sz="3200" b="1" dirty="0">
                <a:latin typeface="Comic Sans MS" pitchFamily="66" charset="0"/>
              </a:rPr>
              <a:t>Bi znal razložiti spodnjo misel?</a:t>
            </a:r>
          </a:p>
          <a:p>
            <a:endParaRPr lang="sl-SI" sz="3200" b="1" dirty="0">
              <a:latin typeface="Comic Sans MS" pitchFamily="66" charset="0"/>
            </a:endParaRPr>
          </a:p>
          <a:p>
            <a:r>
              <a:rPr lang="sl-SI" sz="3200" b="1" dirty="0" smtClean="0">
                <a:latin typeface="Comic Sans MS" pitchFamily="66" charset="0"/>
              </a:rPr>
              <a:t>Rastline </a:t>
            </a:r>
            <a:r>
              <a:rPr lang="sl-SI" sz="3200" b="1" dirty="0">
                <a:latin typeface="Comic Sans MS" pitchFamily="66" charset="0"/>
              </a:rPr>
              <a:t>so »pljuča« planeta.</a:t>
            </a:r>
          </a:p>
        </p:txBody>
      </p:sp>
      <p:sp>
        <p:nvSpPr>
          <p:cNvPr id="6" name="Pravokotnik 5"/>
          <p:cNvSpPr/>
          <p:nvPr/>
        </p:nvSpPr>
        <p:spPr>
          <a:xfrm>
            <a:off x="6732814" y="6464666"/>
            <a:ext cx="6096000" cy="276999"/>
          </a:xfrm>
          <a:prstGeom prst="rect">
            <a:avLst/>
          </a:prstGeom>
        </p:spPr>
        <p:txBody>
          <a:bodyPr>
            <a:spAutoFit/>
          </a:bodyPr>
          <a:lstStyle/>
          <a:p>
            <a:r>
              <a:rPr lang="sl-SI" sz="1200" dirty="0"/>
              <a:t>https://www.google.com/search?q=čist+zrak&amp;source=lnms&amp;tbm=isch&amp;sa=X&amp;ved</a:t>
            </a:r>
          </a:p>
        </p:txBody>
      </p:sp>
    </p:spTree>
    <p:extLst>
      <p:ext uri="{BB962C8B-B14F-4D97-AF65-F5344CB8AC3E}">
        <p14:creationId xmlns:p14="http://schemas.microsoft.com/office/powerpoint/2010/main" xmlns="" val="4214518526"/>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433236" y="571631"/>
            <a:ext cx="9257414" cy="999459"/>
          </a:xfrm>
        </p:spPr>
        <p:txBody>
          <a:bodyPr>
            <a:normAutofit fontScale="90000"/>
          </a:bodyPr>
          <a:lstStyle/>
          <a:p>
            <a:r>
              <a:rPr lang="sl-SI" dirty="0" smtClean="0"/>
              <a:t/>
            </a:r>
            <a:br>
              <a:rPr lang="sl-SI" dirty="0" smtClean="0"/>
            </a:br>
            <a:r>
              <a:rPr lang="sl-SI" dirty="0"/>
              <a:t/>
            </a:r>
            <a:br>
              <a:rPr lang="sl-SI" dirty="0"/>
            </a:br>
            <a:r>
              <a:rPr lang="sl-SI" dirty="0" smtClean="0"/>
              <a:t/>
            </a:r>
            <a:br>
              <a:rPr lang="sl-SI" dirty="0" smtClean="0"/>
            </a:br>
            <a:r>
              <a:rPr lang="sl-SI" dirty="0" smtClean="0"/>
              <a:t> </a:t>
            </a:r>
            <a:r>
              <a:rPr lang="sl-SI" sz="3600" b="1" dirty="0" smtClean="0">
                <a:latin typeface="Comic Sans MS" pitchFamily="66" charset="0"/>
              </a:rPr>
              <a:t>Spomni </a:t>
            </a:r>
            <a:r>
              <a:rPr lang="sl-SI" sz="3600" b="1" dirty="0">
                <a:latin typeface="Comic Sans MS" pitchFamily="66" charset="0"/>
              </a:rPr>
              <a:t>se </a:t>
            </a:r>
            <a:r>
              <a:rPr lang="sl-SI" sz="3600" b="1" dirty="0" smtClean="0">
                <a:latin typeface="Comic Sans MS" pitchFamily="66" charset="0"/>
              </a:rPr>
              <a:t>na fotosintezo:</a:t>
            </a:r>
            <a:br>
              <a:rPr lang="sl-SI" sz="3600" b="1" dirty="0" smtClean="0">
                <a:latin typeface="Comic Sans MS" pitchFamily="66" charset="0"/>
              </a:rPr>
            </a:br>
            <a:r>
              <a:rPr lang="sl-SI" sz="3600" b="1" dirty="0">
                <a:latin typeface="Comic Sans MS" pitchFamily="66" charset="0"/>
              </a:rPr>
              <a:t/>
            </a:r>
            <a:br>
              <a:rPr lang="sl-SI" sz="3600" b="1" dirty="0">
                <a:latin typeface="Comic Sans MS" pitchFamily="66" charset="0"/>
              </a:rPr>
            </a:br>
            <a:r>
              <a:rPr lang="sl-SI" sz="3600" b="1" dirty="0">
                <a:latin typeface="Comic Sans MS" pitchFamily="66" charset="0"/>
              </a:rPr>
              <a:t/>
            </a:r>
            <a:br>
              <a:rPr lang="sl-SI" sz="3600" b="1" dirty="0">
                <a:latin typeface="Comic Sans MS" pitchFamily="66" charset="0"/>
              </a:rPr>
            </a:br>
            <a:endParaRPr lang="sl-SI" sz="3600" b="1" dirty="0">
              <a:latin typeface="Comic Sans MS" pitchFamily="66" charset="0"/>
            </a:endParaRPr>
          </a:p>
        </p:txBody>
      </p:sp>
      <p:sp>
        <p:nvSpPr>
          <p:cNvPr id="5" name="Pravokotnik 4"/>
          <p:cNvSpPr/>
          <p:nvPr/>
        </p:nvSpPr>
        <p:spPr>
          <a:xfrm>
            <a:off x="5916482" y="6406230"/>
            <a:ext cx="5180008" cy="276999"/>
          </a:xfrm>
          <a:prstGeom prst="rect">
            <a:avLst/>
          </a:prstGeom>
        </p:spPr>
        <p:txBody>
          <a:bodyPr wrap="none">
            <a:spAutoFit/>
          </a:bodyPr>
          <a:lstStyle/>
          <a:p>
            <a:r>
              <a:rPr lang="sl-SI" sz="1200" dirty="0" smtClean="0"/>
              <a:t>                                                          https</a:t>
            </a:r>
            <a:r>
              <a:rPr lang="sl-SI" sz="1200" dirty="0"/>
              <a:t>://eucbeniki.sio.si/nar6/1541/index1.html</a:t>
            </a:r>
          </a:p>
        </p:txBody>
      </p:sp>
      <p:sp>
        <p:nvSpPr>
          <p:cNvPr id="7" name="Pravokotnik 6"/>
          <p:cNvSpPr/>
          <p:nvPr/>
        </p:nvSpPr>
        <p:spPr>
          <a:xfrm>
            <a:off x="5539562" y="2099670"/>
            <a:ext cx="6652437" cy="2923877"/>
          </a:xfrm>
          <a:prstGeom prst="rect">
            <a:avLst/>
          </a:prstGeom>
        </p:spPr>
        <p:txBody>
          <a:bodyPr wrap="square">
            <a:spAutoFit/>
          </a:bodyPr>
          <a:lstStyle/>
          <a:p>
            <a:endParaRPr lang="sl-SI" sz="2400" dirty="0" smtClean="0">
              <a:latin typeface="Comic Sans MS" pitchFamily="66" charset="0"/>
            </a:endParaRPr>
          </a:p>
          <a:p>
            <a:r>
              <a:rPr lang="sl-SI" sz="3200" b="1" dirty="0" smtClean="0">
                <a:latin typeface="Comic Sans MS" pitchFamily="66" charset="0"/>
              </a:rPr>
              <a:t>V </a:t>
            </a:r>
            <a:r>
              <a:rPr lang="sl-SI" sz="3200" b="1" dirty="0">
                <a:latin typeface="Comic Sans MS" pitchFamily="66" charset="0"/>
              </a:rPr>
              <a:t>zelenih delih rastlin, v katerih je klorofil (zeleno barvilo), </a:t>
            </a:r>
            <a:endParaRPr lang="sl-SI" sz="3200" b="1" dirty="0" smtClean="0">
              <a:latin typeface="Comic Sans MS" pitchFamily="66" charset="0"/>
            </a:endParaRPr>
          </a:p>
          <a:p>
            <a:r>
              <a:rPr lang="sl-SI" sz="3200" b="1" dirty="0" smtClean="0">
                <a:latin typeface="Comic Sans MS" pitchFamily="66" charset="0"/>
              </a:rPr>
              <a:t>poteka </a:t>
            </a:r>
            <a:r>
              <a:rPr lang="sl-SI" sz="3200" b="1" dirty="0">
                <a:latin typeface="Comic Sans MS" pitchFamily="66" charset="0"/>
              </a:rPr>
              <a:t>zelo pomemben proces - izdelava hrane za rastlino. </a:t>
            </a:r>
            <a:endParaRPr lang="sl-SI" sz="3200" b="1" dirty="0" smtClean="0">
              <a:latin typeface="Comic Sans MS" pitchFamily="66" charset="0"/>
            </a:endParaRPr>
          </a:p>
          <a:p>
            <a:endParaRPr lang="sl-SI" sz="3200" b="1" dirty="0">
              <a:latin typeface="Comic Sans MS" pitchFamily="66" charset="0"/>
            </a:endParaRPr>
          </a:p>
        </p:txBody>
      </p:sp>
      <p:sp>
        <p:nvSpPr>
          <p:cNvPr id="8" name="Pravokotnik 7"/>
          <p:cNvSpPr/>
          <p:nvPr/>
        </p:nvSpPr>
        <p:spPr>
          <a:xfrm>
            <a:off x="7903125" y="6406231"/>
            <a:ext cx="3495702" cy="461665"/>
          </a:xfrm>
          <a:prstGeom prst="rect">
            <a:avLst/>
          </a:prstGeom>
        </p:spPr>
        <p:txBody>
          <a:bodyPr wrap="square">
            <a:spAutoFit/>
          </a:bodyPr>
          <a:lstStyle/>
          <a:p>
            <a:r>
              <a:rPr lang="sl-SI" sz="1200" dirty="0" smtClean="0"/>
              <a:t>                                                                  https</a:t>
            </a:r>
            <a:r>
              <a:rPr lang="sl-SI" sz="1200" dirty="0"/>
              <a:t>://eucbeniki.sio.si/nit5/1338/index1.html</a:t>
            </a:r>
          </a:p>
        </p:txBody>
      </p:sp>
      <p:sp>
        <p:nvSpPr>
          <p:cNvPr id="11" name="Pravokotnik 10"/>
          <p:cNvSpPr/>
          <p:nvPr/>
        </p:nvSpPr>
        <p:spPr>
          <a:xfrm>
            <a:off x="7654513" y="6241214"/>
            <a:ext cx="6096000" cy="276999"/>
          </a:xfrm>
          <a:prstGeom prst="rect">
            <a:avLst/>
          </a:prstGeom>
        </p:spPr>
        <p:txBody>
          <a:bodyPr>
            <a:spAutoFit/>
          </a:bodyPr>
          <a:lstStyle/>
          <a:p>
            <a:r>
              <a:rPr lang="sl-SI" sz="1200" dirty="0" smtClean="0"/>
              <a:t>        https</a:t>
            </a:r>
            <a:r>
              <a:rPr lang="sl-SI" sz="1200" dirty="0"/>
              <a:t>://</a:t>
            </a:r>
            <a:r>
              <a:rPr lang="sl-SI" sz="1200" dirty="0" smtClean="0"/>
              <a:t>www.google.com/search?q=fotosinteza&amp;tbm</a:t>
            </a:r>
            <a:endParaRPr lang="sl-SI" sz="1200" dirty="0"/>
          </a:p>
        </p:txBody>
      </p:sp>
      <p:pic>
        <p:nvPicPr>
          <p:cNvPr id="3074" name="Picture 2" descr="F:\KORONA VIRUS\0304_fotosinteza_shem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86809"/>
            <a:ext cx="5187263" cy="60711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9104094"/>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5916482" y="6406230"/>
            <a:ext cx="5180008" cy="276999"/>
          </a:xfrm>
          <a:prstGeom prst="rect">
            <a:avLst/>
          </a:prstGeom>
        </p:spPr>
        <p:txBody>
          <a:bodyPr wrap="none">
            <a:spAutoFit/>
          </a:bodyPr>
          <a:lstStyle/>
          <a:p>
            <a:r>
              <a:rPr lang="sl-SI" sz="1200" dirty="0" smtClean="0"/>
              <a:t>                                                          https</a:t>
            </a:r>
            <a:r>
              <a:rPr lang="sl-SI" sz="1200" dirty="0"/>
              <a:t>://eucbeniki.sio.si/nar6/1541/index1.html</a:t>
            </a:r>
          </a:p>
        </p:txBody>
      </p:sp>
      <p:sp>
        <p:nvSpPr>
          <p:cNvPr id="7" name="Pravokotnik 6"/>
          <p:cNvSpPr/>
          <p:nvPr/>
        </p:nvSpPr>
        <p:spPr>
          <a:xfrm>
            <a:off x="5635255" y="312254"/>
            <a:ext cx="6347638" cy="6370975"/>
          </a:xfrm>
          <a:prstGeom prst="rect">
            <a:avLst/>
          </a:prstGeom>
        </p:spPr>
        <p:txBody>
          <a:bodyPr wrap="square">
            <a:spAutoFit/>
          </a:bodyPr>
          <a:lstStyle/>
          <a:p>
            <a:r>
              <a:rPr lang="sl-SI" sz="3200" b="1" dirty="0" smtClean="0">
                <a:latin typeface="Comic Sans MS" pitchFamily="66" charset="0"/>
              </a:rPr>
              <a:t>Za </a:t>
            </a:r>
            <a:r>
              <a:rPr lang="sl-SI" sz="3200" b="1" dirty="0">
                <a:latin typeface="Comic Sans MS" pitchFamily="66" charset="0"/>
              </a:rPr>
              <a:t>potek tega procesa </a:t>
            </a:r>
            <a:r>
              <a:rPr lang="sl-SI" sz="3200" b="1" dirty="0" smtClean="0">
                <a:latin typeface="Comic Sans MS" pitchFamily="66" charset="0"/>
              </a:rPr>
              <a:t>rastline potrebujejo:</a:t>
            </a:r>
          </a:p>
          <a:p>
            <a:pPr marL="457200" indent="-457200">
              <a:buFontTx/>
              <a:buChar char="-"/>
            </a:pPr>
            <a:r>
              <a:rPr lang="sl-SI" sz="3200" b="1" dirty="0" smtClean="0">
                <a:latin typeface="Comic Sans MS" pitchFamily="66" charset="0"/>
              </a:rPr>
              <a:t>vodo, </a:t>
            </a:r>
          </a:p>
          <a:p>
            <a:pPr marL="457200" indent="-457200">
              <a:buFontTx/>
              <a:buChar char="-"/>
            </a:pPr>
            <a:r>
              <a:rPr lang="sl-SI" sz="3200" b="1" dirty="0" smtClean="0">
                <a:latin typeface="Comic Sans MS" pitchFamily="66" charset="0"/>
              </a:rPr>
              <a:t>ogljikov dioksid, </a:t>
            </a:r>
          </a:p>
          <a:p>
            <a:pPr marL="457200" indent="-457200">
              <a:buFontTx/>
              <a:buChar char="-"/>
            </a:pPr>
            <a:r>
              <a:rPr lang="sl-SI" sz="3200" b="1" dirty="0" smtClean="0">
                <a:latin typeface="Comic Sans MS" pitchFamily="66" charset="0"/>
              </a:rPr>
              <a:t>sončno svetlobo. </a:t>
            </a:r>
          </a:p>
          <a:p>
            <a:pPr marL="457200" indent="-457200">
              <a:buFontTx/>
              <a:buChar char="-"/>
            </a:pPr>
            <a:endParaRPr lang="sl-SI" sz="3200" b="1" dirty="0">
              <a:latin typeface="Comic Sans MS" pitchFamily="66" charset="0"/>
            </a:endParaRPr>
          </a:p>
          <a:p>
            <a:r>
              <a:rPr lang="sl-SI" sz="3200" b="1" dirty="0">
                <a:latin typeface="Comic Sans MS" pitchFamily="66" charset="0"/>
              </a:rPr>
              <a:t>V</a:t>
            </a:r>
            <a:r>
              <a:rPr lang="sl-SI" sz="3200" b="1" dirty="0" smtClean="0">
                <a:latin typeface="Comic Sans MS" pitchFamily="66" charset="0"/>
              </a:rPr>
              <a:t>odo </a:t>
            </a:r>
            <a:r>
              <a:rPr lang="sl-SI" sz="3200" b="1" dirty="0">
                <a:latin typeface="Comic Sans MS" pitchFamily="66" charset="0"/>
              </a:rPr>
              <a:t>z raztopljenimi mineralnimi snovmi črpajo iz tal, ogljikov dioksid dobijo v liste iz zraka, sončno svetlobo pa prejmejo v svetlem delu dneva. </a:t>
            </a:r>
            <a:endParaRPr lang="sl-SI" sz="3200" b="1" dirty="0" smtClean="0">
              <a:latin typeface="Comic Sans MS" pitchFamily="66" charset="0"/>
            </a:endParaRPr>
          </a:p>
          <a:p>
            <a:endParaRPr lang="sl-SI" sz="2400" dirty="0">
              <a:latin typeface="Comic Sans MS" pitchFamily="66" charset="0"/>
            </a:endParaRPr>
          </a:p>
        </p:txBody>
      </p:sp>
      <p:sp>
        <p:nvSpPr>
          <p:cNvPr id="8" name="Pravokotnik 7"/>
          <p:cNvSpPr/>
          <p:nvPr/>
        </p:nvSpPr>
        <p:spPr>
          <a:xfrm>
            <a:off x="7903125" y="6406231"/>
            <a:ext cx="3495702" cy="461665"/>
          </a:xfrm>
          <a:prstGeom prst="rect">
            <a:avLst/>
          </a:prstGeom>
        </p:spPr>
        <p:txBody>
          <a:bodyPr wrap="square">
            <a:spAutoFit/>
          </a:bodyPr>
          <a:lstStyle/>
          <a:p>
            <a:r>
              <a:rPr lang="sl-SI" sz="1200" dirty="0" smtClean="0"/>
              <a:t>                                                                  https</a:t>
            </a:r>
            <a:r>
              <a:rPr lang="sl-SI" sz="1200" dirty="0"/>
              <a:t>://eucbeniki.sio.si/nit5/1338/index1.html</a:t>
            </a:r>
          </a:p>
        </p:txBody>
      </p:sp>
      <p:sp>
        <p:nvSpPr>
          <p:cNvPr id="11" name="Pravokotnik 10"/>
          <p:cNvSpPr/>
          <p:nvPr/>
        </p:nvSpPr>
        <p:spPr>
          <a:xfrm>
            <a:off x="7654513" y="6241214"/>
            <a:ext cx="6096000" cy="276999"/>
          </a:xfrm>
          <a:prstGeom prst="rect">
            <a:avLst/>
          </a:prstGeom>
        </p:spPr>
        <p:txBody>
          <a:bodyPr>
            <a:spAutoFit/>
          </a:bodyPr>
          <a:lstStyle/>
          <a:p>
            <a:r>
              <a:rPr lang="sl-SI" sz="1200" dirty="0" smtClean="0"/>
              <a:t>        https</a:t>
            </a:r>
            <a:r>
              <a:rPr lang="sl-SI" sz="1200" dirty="0"/>
              <a:t>://</a:t>
            </a:r>
            <a:r>
              <a:rPr lang="sl-SI" sz="1200" dirty="0" smtClean="0"/>
              <a:t>www.google.com/search?q=fotosinteza&amp;tbm</a:t>
            </a:r>
            <a:endParaRPr lang="sl-SI" sz="1200" dirty="0"/>
          </a:p>
        </p:txBody>
      </p:sp>
      <p:pic>
        <p:nvPicPr>
          <p:cNvPr id="3074" name="Picture 2" descr="F:\KORONA VIRUS\0304_fotosinteza_shem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822473"/>
            <a:ext cx="5156791" cy="603552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8051276"/>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56410" y="1"/>
            <a:ext cx="10515600" cy="999459"/>
          </a:xfrm>
        </p:spPr>
        <p:txBody>
          <a:bodyPr>
            <a:normAutofit fontScale="90000"/>
          </a:bodyPr>
          <a:lstStyle/>
          <a:p>
            <a:r>
              <a:rPr lang="sl-SI" dirty="0" smtClean="0"/>
              <a:t/>
            </a:r>
            <a:br>
              <a:rPr lang="sl-SI" dirty="0" smtClean="0"/>
            </a:br>
            <a:r>
              <a:rPr lang="sl-SI" dirty="0"/>
              <a:t/>
            </a:r>
            <a:br>
              <a:rPr lang="sl-SI" dirty="0"/>
            </a:br>
            <a:r>
              <a:rPr lang="sl-SI" dirty="0" smtClean="0"/>
              <a:t/>
            </a:r>
            <a:br>
              <a:rPr lang="sl-SI" dirty="0" smtClean="0"/>
            </a:br>
            <a:r>
              <a:rPr lang="sl-SI" sz="3600" b="1" dirty="0">
                <a:latin typeface="Comic Sans MS" pitchFamily="66" charset="0"/>
              </a:rPr>
              <a:t/>
            </a:r>
            <a:br>
              <a:rPr lang="sl-SI" sz="3600" b="1" dirty="0">
                <a:latin typeface="Comic Sans MS" pitchFamily="66" charset="0"/>
              </a:rPr>
            </a:br>
            <a:endParaRPr lang="sl-SI" sz="3600" b="1" dirty="0">
              <a:latin typeface="Comic Sans MS" pitchFamily="66" charset="0"/>
            </a:endParaRPr>
          </a:p>
        </p:txBody>
      </p:sp>
      <p:sp>
        <p:nvSpPr>
          <p:cNvPr id="5" name="Pravokotnik 4"/>
          <p:cNvSpPr/>
          <p:nvPr/>
        </p:nvSpPr>
        <p:spPr>
          <a:xfrm>
            <a:off x="5916482" y="6406230"/>
            <a:ext cx="5180008" cy="276999"/>
          </a:xfrm>
          <a:prstGeom prst="rect">
            <a:avLst/>
          </a:prstGeom>
        </p:spPr>
        <p:txBody>
          <a:bodyPr wrap="none">
            <a:spAutoFit/>
          </a:bodyPr>
          <a:lstStyle/>
          <a:p>
            <a:r>
              <a:rPr lang="sl-SI" sz="1200" dirty="0" smtClean="0"/>
              <a:t>                                                          https</a:t>
            </a:r>
            <a:r>
              <a:rPr lang="sl-SI" sz="1200" dirty="0"/>
              <a:t>://eucbeniki.sio.si/nar6/1541/index1.html</a:t>
            </a:r>
          </a:p>
        </p:txBody>
      </p:sp>
      <p:sp>
        <p:nvSpPr>
          <p:cNvPr id="7" name="Pravokotnik 6"/>
          <p:cNvSpPr/>
          <p:nvPr/>
        </p:nvSpPr>
        <p:spPr>
          <a:xfrm>
            <a:off x="6453962" y="393403"/>
            <a:ext cx="5291469" cy="3785652"/>
          </a:xfrm>
          <a:prstGeom prst="rect">
            <a:avLst/>
          </a:prstGeom>
        </p:spPr>
        <p:txBody>
          <a:bodyPr wrap="square">
            <a:spAutoFit/>
          </a:bodyPr>
          <a:lstStyle/>
          <a:p>
            <a:endParaRPr lang="sl-SI" sz="2400" dirty="0" smtClean="0">
              <a:latin typeface="Comic Sans MS" pitchFamily="66" charset="0"/>
            </a:endParaRPr>
          </a:p>
          <a:p>
            <a:endParaRPr lang="sl-SI" sz="2400" dirty="0">
              <a:latin typeface="Comic Sans MS" pitchFamily="66" charset="0"/>
            </a:endParaRPr>
          </a:p>
          <a:p>
            <a:endParaRPr lang="sl-SI" sz="3200" b="1" dirty="0" smtClean="0">
              <a:latin typeface="Comic Sans MS" pitchFamily="66" charset="0"/>
            </a:endParaRPr>
          </a:p>
          <a:p>
            <a:endParaRPr lang="sl-SI" sz="3200" b="1" dirty="0">
              <a:latin typeface="Comic Sans MS" pitchFamily="66" charset="0"/>
            </a:endParaRPr>
          </a:p>
          <a:p>
            <a:r>
              <a:rPr lang="sl-SI" sz="3200" b="1" dirty="0" smtClean="0">
                <a:latin typeface="Comic Sans MS" pitchFamily="66" charset="0"/>
              </a:rPr>
              <a:t>Pri fotosintezi nastanejo </a:t>
            </a:r>
          </a:p>
          <a:p>
            <a:r>
              <a:rPr lang="sl-SI" sz="3200" b="1" dirty="0" smtClean="0">
                <a:latin typeface="Comic Sans MS" pitchFamily="66" charset="0"/>
              </a:rPr>
              <a:t>hranilne snovi za rastlino </a:t>
            </a:r>
          </a:p>
          <a:p>
            <a:r>
              <a:rPr lang="sl-SI" sz="3200" b="1" dirty="0" smtClean="0">
                <a:latin typeface="Comic Sans MS" pitchFamily="66" charset="0"/>
              </a:rPr>
              <a:t>in kisik, ki ga rastline </a:t>
            </a:r>
          </a:p>
          <a:p>
            <a:r>
              <a:rPr lang="sl-SI" sz="3200" b="1" dirty="0" smtClean="0">
                <a:latin typeface="Comic Sans MS" pitchFamily="66" charset="0"/>
              </a:rPr>
              <a:t>sprostijo v ozračje. </a:t>
            </a:r>
            <a:endParaRPr lang="sl-SI" sz="3200" b="1" dirty="0">
              <a:latin typeface="Comic Sans MS" pitchFamily="66" charset="0"/>
            </a:endParaRPr>
          </a:p>
        </p:txBody>
      </p:sp>
      <p:sp>
        <p:nvSpPr>
          <p:cNvPr id="8" name="Pravokotnik 7"/>
          <p:cNvSpPr/>
          <p:nvPr/>
        </p:nvSpPr>
        <p:spPr>
          <a:xfrm>
            <a:off x="7903125" y="6406231"/>
            <a:ext cx="3495702" cy="461665"/>
          </a:xfrm>
          <a:prstGeom prst="rect">
            <a:avLst/>
          </a:prstGeom>
        </p:spPr>
        <p:txBody>
          <a:bodyPr wrap="square">
            <a:spAutoFit/>
          </a:bodyPr>
          <a:lstStyle/>
          <a:p>
            <a:r>
              <a:rPr lang="sl-SI" sz="1200" dirty="0" smtClean="0"/>
              <a:t>                                                                  https</a:t>
            </a:r>
            <a:r>
              <a:rPr lang="sl-SI" sz="1200" dirty="0"/>
              <a:t>://eucbeniki.sio.si/nit5/1338/index1.html</a:t>
            </a:r>
          </a:p>
        </p:txBody>
      </p:sp>
      <p:sp>
        <p:nvSpPr>
          <p:cNvPr id="11" name="Pravokotnik 10"/>
          <p:cNvSpPr/>
          <p:nvPr/>
        </p:nvSpPr>
        <p:spPr>
          <a:xfrm>
            <a:off x="7654513" y="6241214"/>
            <a:ext cx="6096000" cy="276999"/>
          </a:xfrm>
          <a:prstGeom prst="rect">
            <a:avLst/>
          </a:prstGeom>
        </p:spPr>
        <p:txBody>
          <a:bodyPr>
            <a:spAutoFit/>
          </a:bodyPr>
          <a:lstStyle/>
          <a:p>
            <a:r>
              <a:rPr lang="sl-SI" sz="1200" dirty="0" smtClean="0"/>
              <a:t>        https</a:t>
            </a:r>
            <a:r>
              <a:rPr lang="sl-SI" sz="1200" dirty="0"/>
              <a:t>://</a:t>
            </a:r>
            <a:r>
              <a:rPr lang="sl-SI" sz="1200" dirty="0" smtClean="0"/>
              <a:t>www.google.com/search?q=fotosinteza&amp;tbm</a:t>
            </a:r>
            <a:endParaRPr lang="sl-SI" sz="1200" dirty="0"/>
          </a:p>
        </p:txBody>
      </p:sp>
      <p:pic>
        <p:nvPicPr>
          <p:cNvPr id="3074" name="Picture 2" descr="F:\KORONA VIRUS\0304_fotosinteza_shem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60635"/>
            <a:ext cx="5996763" cy="70186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46615505"/>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0" name="Picture 2" descr="F:\KORONA VIRUS\b2817edf79750dc373157d782cce30ec_XL.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714" y="-1048865"/>
            <a:ext cx="12409714" cy="792378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avokotnik 4"/>
          <p:cNvSpPr/>
          <p:nvPr/>
        </p:nvSpPr>
        <p:spPr>
          <a:xfrm>
            <a:off x="6754585" y="6581001"/>
            <a:ext cx="6096000" cy="276999"/>
          </a:xfrm>
          <a:prstGeom prst="rect">
            <a:avLst/>
          </a:prstGeom>
        </p:spPr>
        <p:txBody>
          <a:bodyPr>
            <a:spAutoFit/>
          </a:bodyPr>
          <a:lstStyle/>
          <a:p>
            <a:r>
              <a:rPr lang="sl-SI" sz="1200" dirty="0"/>
              <a:t>https://www.google.com/search?q=čist+zrak&amp;source=lnms&amp;tbm=isch&amp;sa=X&amp;ved</a:t>
            </a:r>
          </a:p>
        </p:txBody>
      </p:sp>
      <p:sp>
        <p:nvSpPr>
          <p:cNvPr id="3" name="Pravokotnik 2"/>
          <p:cNvSpPr/>
          <p:nvPr/>
        </p:nvSpPr>
        <p:spPr>
          <a:xfrm>
            <a:off x="2888673" y="4465222"/>
            <a:ext cx="9020298" cy="1938992"/>
          </a:xfrm>
          <a:prstGeom prst="rect">
            <a:avLst/>
          </a:prstGeom>
        </p:spPr>
        <p:txBody>
          <a:bodyPr wrap="square">
            <a:spAutoFit/>
          </a:bodyPr>
          <a:lstStyle/>
          <a:p>
            <a:endParaRPr lang="sl-SI" sz="4400" b="1" dirty="0" smtClean="0"/>
          </a:p>
          <a:p>
            <a:endParaRPr lang="sl-SI" sz="4400" b="1" dirty="0"/>
          </a:p>
          <a:p>
            <a:r>
              <a:rPr lang="sl-SI" sz="3200" b="1" dirty="0" smtClean="0">
                <a:latin typeface="Comic Sans MS" pitchFamily="66" charset="0"/>
              </a:rPr>
              <a:t>Zdaj </a:t>
            </a:r>
            <a:r>
              <a:rPr lang="sl-SI" sz="3200" b="1" dirty="0">
                <a:latin typeface="Comic Sans MS" pitchFamily="66" charset="0"/>
              </a:rPr>
              <a:t>vemo, zakaj so </a:t>
            </a:r>
            <a:r>
              <a:rPr lang="sl-SI" sz="3200" b="1" dirty="0" smtClean="0">
                <a:latin typeface="Comic Sans MS" pitchFamily="66" charset="0"/>
              </a:rPr>
              <a:t>rastline pljuča </a:t>
            </a:r>
            <a:r>
              <a:rPr lang="sl-SI" sz="3200" b="1" dirty="0">
                <a:latin typeface="Comic Sans MS" pitchFamily="66" charset="0"/>
              </a:rPr>
              <a:t>planeta.</a:t>
            </a:r>
          </a:p>
        </p:txBody>
      </p:sp>
    </p:spTree>
    <p:extLst>
      <p:ext uri="{BB962C8B-B14F-4D97-AF65-F5344CB8AC3E}">
        <p14:creationId xmlns:p14="http://schemas.microsoft.com/office/powerpoint/2010/main" xmlns="" val="1623511108"/>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4098" name="Picture 2" descr="F:\KORONA VIRUS\Čist-zrak-Ionizator-Ionex-II-1024x680.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35435"/>
            <a:ext cx="12475029" cy="8284199"/>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avokotnik 3"/>
          <p:cNvSpPr/>
          <p:nvPr/>
        </p:nvSpPr>
        <p:spPr>
          <a:xfrm>
            <a:off x="6945085" y="7024692"/>
            <a:ext cx="6096000" cy="276999"/>
          </a:xfrm>
          <a:prstGeom prst="rect">
            <a:avLst/>
          </a:prstGeom>
        </p:spPr>
        <p:txBody>
          <a:bodyPr>
            <a:spAutoFit/>
          </a:bodyPr>
          <a:lstStyle/>
          <a:p>
            <a:r>
              <a:rPr lang="sl-SI" sz="1200" dirty="0"/>
              <a:t>https://www.google.com/search?q=čist+zrak&amp;source=lnms&amp;tbm=isch&amp;sa=X&amp;ved</a:t>
            </a:r>
          </a:p>
        </p:txBody>
      </p:sp>
      <p:sp>
        <p:nvSpPr>
          <p:cNvPr id="5" name="PoljeZBesedilom 4"/>
          <p:cNvSpPr txBox="1"/>
          <p:nvPr/>
        </p:nvSpPr>
        <p:spPr>
          <a:xfrm>
            <a:off x="2604977" y="579223"/>
            <a:ext cx="7828677" cy="1077218"/>
          </a:xfrm>
          <a:prstGeom prst="rect">
            <a:avLst/>
          </a:prstGeom>
          <a:noFill/>
        </p:spPr>
        <p:txBody>
          <a:bodyPr wrap="square" rtlCol="0">
            <a:spAutoFit/>
          </a:bodyPr>
          <a:lstStyle/>
          <a:p>
            <a:r>
              <a:rPr lang="sl-SI" sz="3200" b="1" dirty="0" smtClean="0">
                <a:latin typeface="Comic Sans MS" pitchFamily="66" charset="0"/>
              </a:rPr>
              <a:t>Ker proizvajajo kisik. </a:t>
            </a:r>
          </a:p>
          <a:p>
            <a:r>
              <a:rPr lang="sl-SI" sz="3200" b="1" dirty="0" smtClean="0">
                <a:latin typeface="Comic Sans MS" pitchFamily="66" charset="0"/>
              </a:rPr>
              <a:t>Kisik pa potrebujemo vsa živa bitja. </a:t>
            </a:r>
            <a:endParaRPr lang="sl-SI" sz="3200" b="1" dirty="0">
              <a:latin typeface="Comic Sans MS" pitchFamily="66" charset="0"/>
            </a:endParaRPr>
          </a:p>
        </p:txBody>
      </p:sp>
      <p:sp>
        <p:nvSpPr>
          <p:cNvPr id="6" name="Pravokotnik 5"/>
          <p:cNvSpPr/>
          <p:nvPr/>
        </p:nvSpPr>
        <p:spPr>
          <a:xfrm>
            <a:off x="6754585" y="6581001"/>
            <a:ext cx="6096000" cy="276999"/>
          </a:xfrm>
          <a:prstGeom prst="rect">
            <a:avLst/>
          </a:prstGeom>
        </p:spPr>
        <p:txBody>
          <a:bodyPr>
            <a:spAutoFit/>
          </a:bodyPr>
          <a:lstStyle/>
          <a:p>
            <a:r>
              <a:rPr lang="sl-SI" sz="1200" dirty="0"/>
              <a:t>https://www.google.com/search?q=čist+zrak&amp;source=lnms&amp;tbm=isch&amp;sa=X&amp;ved</a:t>
            </a:r>
          </a:p>
        </p:txBody>
      </p:sp>
    </p:spTree>
    <p:extLst>
      <p:ext uri="{BB962C8B-B14F-4D97-AF65-F5344CB8AC3E}">
        <p14:creationId xmlns:p14="http://schemas.microsoft.com/office/powerpoint/2010/main" xmlns="" val="2079352701"/>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39262" y="925550"/>
            <a:ext cx="10515600" cy="2211820"/>
          </a:xfrm>
        </p:spPr>
        <p:txBody>
          <a:bodyPr>
            <a:normAutofit fontScale="90000"/>
          </a:bodyPr>
          <a:lstStyle/>
          <a:p>
            <a:r>
              <a:rPr lang="sl-SI" sz="3200" b="1" dirty="0" smtClean="0">
                <a:latin typeface="Comic Sans MS" pitchFamily="66" charset="0"/>
              </a:rPr>
              <a:t/>
            </a:r>
            <a:br>
              <a:rPr lang="sl-SI" sz="3200" b="1" dirty="0" smtClean="0">
                <a:latin typeface="Comic Sans MS" pitchFamily="66" charset="0"/>
              </a:rPr>
            </a:br>
            <a:r>
              <a:rPr lang="sl-SI" sz="3600" b="1" dirty="0" smtClean="0">
                <a:latin typeface="Comic Sans MS" pitchFamily="66" charset="0"/>
              </a:rPr>
              <a:t>Potrebujemo ga za dihanje.</a:t>
            </a:r>
            <a:br>
              <a:rPr lang="sl-SI" sz="3600" b="1" dirty="0" smtClean="0">
                <a:latin typeface="Comic Sans MS" pitchFamily="66" charset="0"/>
              </a:rPr>
            </a:b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Spomni se, da se pri fotosintezi porablja ogljikov dioksid in nastaja kisik.</a:t>
            </a:r>
            <a:br>
              <a:rPr lang="sl-SI" sz="3600" b="1" dirty="0" smtClean="0">
                <a:latin typeface="Comic Sans MS" pitchFamily="66" charset="0"/>
              </a:rPr>
            </a:b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Pri dihanju se kisik porablja, nastaja pa ogljikov dioksid.</a:t>
            </a:r>
            <a:br>
              <a:rPr lang="sl-SI" sz="3600" b="1" dirty="0" smtClean="0">
                <a:latin typeface="Comic Sans MS" pitchFamily="66" charset="0"/>
              </a:rPr>
            </a:br>
            <a:endParaRPr lang="sl-SI" sz="3600" b="1" dirty="0">
              <a:latin typeface="Comic Sans MS" pitchFamily="66" charset="0"/>
            </a:endParaRPr>
          </a:p>
        </p:txBody>
      </p:sp>
      <p:sp>
        <p:nvSpPr>
          <p:cNvPr id="3" name="Ograda vsebine 2"/>
          <p:cNvSpPr>
            <a:spLocks noGrp="1"/>
          </p:cNvSpPr>
          <p:nvPr>
            <p:ph idx="1"/>
          </p:nvPr>
        </p:nvSpPr>
        <p:spPr>
          <a:xfrm>
            <a:off x="6348844" y="6286499"/>
            <a:ext cx="5995556" cy="441181"/>
          </a:xfrm>
        </p:spPr>
        <p:txBody>
          <a:bodyPr>
            <a:normAutofit/>
          </a:bodyPr>
          <a:lstStyle/>
          <a:p>
            <a:pPr marL="0" indent="0">
              <a:buNone/>
            </a:pPr>
            <a:r>
              <a:rPr lang="sl-SI" sz="1050" dirty="0"/>
              <a:t>https://www.google.com/search?q=delež+kisika+v+zraku+in+v+vodi&amp;tbm=isch&amp;ved=2ahUKEwitlKCmib</a:t>
            </a:r>
          </a:p>
          <a:p>
            <a:endParaRPr lang="sl-SI" sz="1050" dirty="0"/>
          </a:p>
        </p:txBody>
      </p:sp>
      <p:pic>
        <p:nvPicPr>
          <p:cNvPr id="5122" name="Picture 2" descr="F:\KORONA VIRUS\index.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468" r="5062"/>
          <a:stretch/>
        </p:blipFill>
        <p:spPr bwMode="auto">
          <a:xfrm>
            <a:off x="3927764" y="3220286"/>
            <a:ext cx="7327098" cy="29234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8530371"/>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080655" y="426027"/>
            <a:ext cx="10702636" cy="4094018"/>
          </a:xfrm>
        </p:spPr>
        <p:txBody>
          <a:bodyPr>
            <a:normAutofit fontScale="90000"/>
          </a:bodyPr>
          <a:lstStyle/>
          <a:p>
            <a:r>
              <a:rPr lang="sl-SI" dirty="0" smtClean="0"/>
              <a:t/>
            </a:r>
            <a:br>
              <a:rPr lang="sl-SI" dirty="0" smtClean="0"/>
            </a:br>
            <a:r>
              <a:rPr lang="sl-SI" dirty="0"/>
              <a:t/>
            </a:r>
            <a:br>
              <a:rPr lang="sl-SI" dirty="0"/>
            </a:br>
            <a:r>
              <a:rPr lang="sl-SI" sz="3600" b="1" dirty="0" smtClean="0">
                <a:latin typeface="Comic Sans MS" pitchFamily="66" charset="0"/>
              </a:rPr>
              <a:t>Živa bitja sprejemamo kisik </a:t>
            </a:r>
            <a:r>
              <a:rPr lang="sl-SI" sz="3600" b="1" dirty="0">
                <a:latin typeface="Comic Sans MS" pitchFamily="66" charset="0"/>
              </a:rPr>
              <a:t>iz vode ali iz zraka </a:t>
            </a: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na različne </a:t>
            </a:r>
            <a:r>
              <a:rPr lang="sl-SI" sz="3600" b="1" dirty="0">
                <a:latin typeface="Comic Sans MS" pitchFamily="66" charset="0"/>
              </a:rPr>
              <a:t>načine.</a:t>
            </a:r>
            <a:br>
              <a:rPr lang="sl-SI" sz="3600" b="1" dirty="0">
                <a:latin typeface="Comic Sans MS" pitchFamily="66" charset="0"/>
              </a:rPr>
            </a:br>
            <a:r>
              <a:rPr lang="sl-SI" dirty="0"/>
              <a:t/>
            </a:r>
            <a:br>
              <a:rPr lang="sl-SI" dirty="0"/>
            </a:br>
            <a:r>
              <a:rPr lang="sl-SI" dirty="0"/>
              <a:t/>
            </a:r>
            <a:br>
              <a:rPr lang="sl-SI" dirty="0"/>
            </a:br>
            <a:r>
              <a:rPr lang="sl-SI" sz="3600" b="1" dirty="0" smtClean="0">
                <a:latin typeface="Comic Sans MS" pitchFamily="66" charset="0"/>
              </a:rPr>
              <a:t>Delež kisika v zraku je večji od deleža kisika v vodi.</a:t>
            </a:r>
            <a:br>
              <a:rPr lang="sl-SI" sz="3600" b="1" dirty="0" smtClean="0">
                <a:latin typeface="Comic Sans MS" pitchFamily="66" charset="0"/>
              </a:rPr>
            </a:b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Prikaz sestave zraka s </a:t>
            </a:r>
            <a:r>
              <a:rPr lang="sl-SI" sz="3600" b="1" dirty="0" err="1" smtClean="0">
                <a:latin typeface="Comic Sans MS" pitchFamily="66" charset="0"/>
              </a:rPr>
              <a:t>kolačniki</a:t>
            </a:r>
            <a:r>
              <a:rPr lang="sl-SI" sz="3600" b="1" dirty="0" smtClean="0">
                <a:latin typeface="Comic Sans MS" pitchFamily="66" charset="0"/>
              </a:rPr>
              <a:t> si lahko pogledaš v učbeniku na str. 62.</a:t>
            </a:r>
            <a:endParaRPr lang="sl-SI" sz="3600" b="1" dirty="0">
              <a:latin typeface="Comic Sans MS" pitchFamily="66" charset="0"/>
            </a:endParaRPr>
          </a:p>
        </p:txBody>
      </p:sp>
    </p:spTree>
    <p:extLst>
      <p:ext uri="{BB962C8B-B14F-4D97-AF65-F5344CB8AC3E}">
        <p14:creationId xmlns:p14="http://schemas.microsoft.com/office/powerpoint/2010/main" xmlns="" val="3873037155"/>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3074" name="Picture 2" descr="F:\KORONA VIRUS\panari-japonska.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76" y="-315686"/>
            <a:ext cx="12430690" cy="717368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avokotnik 4"/>
          <p:cNvSpPr/>
          <p:nvPr/>
        </p:nvSpPr>
        <p:spPr>
          <a:xfrm>
            <a:off x="4963885" y="3503235"/>
            <a:ext cx="6803571" cy="2862322"/>
          </a:xfrm>
          <a:prstGeom prst="rect">
            <a:avLst/>
          </a:prstGeom>
        </p:spPr>
        <p:txBody>
          <a:bodyPr wrap="square">
            <a:spAutoFit/>
          </a:bodyPr>
          <a:lstStyle/>
          <a:p>
            <a:pPr algn="ctr"/>
            <a:r>
              <a:rPr lang="sl-SI" sz="6000" b="1" dirty="0" smtClean="0">
                <a:latin typeface="Comic Sans MS" pitchFamily="66" charset="0"/>
              </a:rPr>
              <a:t>ŽIVA BITJA IN ŽIVLJENJSKI PROSTOR</a:t>
            </a:r>
            <a:endParaRPr lang="sl-SI" sz="6000" b="1" dirty="0">
              <a:latin typeface="Comic Sans MS" pitchFamily="66" charset="0"/>
            </a:endParaRPr>
          </a:p>
        </p:txBody>
      </p:sp>
      <p:sp>
        <p:nvSpPr>
          <p:cNvPr id="7" name="Pravokotnik 6"/>
          <p:cNvSpPr/>
          <p:nvPr/>
        </p:nvSpPr>
        <p:spPr>
          <a:xfrm>
            <a:off x="5301342" y="6211669"/>
            <a:ext cx="6607629" cy="307777"/>
          </a:xfrm>
          <a:prstGeom prst="rect">
            <a:avLst/>
          </a:prstGeom>
        </p:spPr>
        <p:txBody>
          <a:bodyPr wrap="square">
            <a:spAutoFit/>
          </a:bodyPr>
          <a:lstStyle/>
          <a:p>
            <a:r>
              <a:rPr lang="sl-SI" sz="1400" dirty="0"/>
              <a:t>https://www.google.com/search?q=morje&amp;tbm=isch&amp;ved=2ahUKEwj</a:t>
            </a:r>
          </a:p>
        </p:txBody>
      </p:sp>
    </p:spTree>
    <p:extLst>
      <p:ext uri="{BB962C8B-B14F-4D97-AF65-F5344CB8AC3E}">
        <p14:creationId xmlns:p14="http://schemas.microsoft.com/office/powerpoint/2010/main" xmlns="" val="1352817561"/>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pPr marL="0" indent="0">
              <a:buNone/>
            </a:pPr>
            <a:r>
              <a:rPr lang="sl-SI" b="1" dirty="0">
                <a:latin typeface="Comic Sans MS" pitchFamily="66" charset="0"/>
              </a:rPr>
              <a:t>Kisik živa bitja prejemamo iz vode ali iz zraka na različne</a:t>
            </a:r>
            <a:br>
              <a:rPr lang="sl-SI" b="1" dirty="0">
                <a:latin typeface="Comic Sans MS" pitchFamily="66" charset="0"/>
              </a:rPr>
            </a:br>
            <a:r>
              <a:rPr lang="sl-SI" b="1" dirty="0">
                <a:latin typeface="Comic Sans MS" pitchFamily="66" charset="0"/>
              </a:rPr>
              <a:t>  načine.</a:t>
            </a:r>
            <a:br>
              <a:rPr lang="sl-SI" b="1" dirty="0">
                <a:latin typeface="Comic Sans MS" pitchFamily="66" charset="0"/>
              </a:rPr>
            </a:br>
            <a:endParaRPr lang="sl-SI" dirty="0"/>
          </a:p>
          <a:p>
            <a:endParaRPr lang="sl-SI" dirty="0"/>
          </a:p>
        </p:txBody>
      </p:sp>
      <p:pic>
        <p:nvPicPr>
          <p:cNvPr id="3074" name="Picture 2" descr="F:\KORONA VIRUS\zrak_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6593" y="0"/>
            <a:ext cx="14045184"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Pravokotnik 5"/>
          <p:cNvSpPr/>
          <p:nvPr/>
        </p:nvSpPr>
        <p:spPr>
          <a:xfrm>
            <a:off x="6754585" y="6581001"/>
            <a:ext cx="6096000" cy="276999"/>
          </a:xfrm>
          <a:prstGeom prst="rect">
            <a:avLst/>
          </a:prstGeom>
        </p:spPr>
        <p:txBody>
          <a:bodyPr>
            <a:spAutoFit/>
          </a:bodyPr>
          <a:lstStyle/>
          <a:p>
            <a:r>
              <a:rPr lang="sl-SI" sz="1200" dirty="0"/>
              <a:t>https://www.google.com/search?q=čist+zrak&amp;source=lnms&amp;tbm=isch&amp;sa=X&amp;ved</a:t>
            </a:r>
          </a:p>
        </p:txBody>
      </p:sp>
      <p:sp>
        <p:nvSpPr>
          <p:cNvPr id="4" name="Pravokotnik 3"/>
          <p:cNvSpPr/>
          <p:nvPr/>
        </p:nvSpPr>
        <p:spPr>
          <a:xfrm>
            <a:off x="1290368" y="1268735"/>
            <a:ext cx="6865982" cy="707886"/>
          </a:xfrm>
          <a:prstGeom prst="rect">
            <a:avLst/>
          </a:prstGeom>
        </p:spPr>
        <p:txBody>
          <a:bodyPr wrap="none">
            <a:spAutoFit/>
          </a:bodyPr>
          <a:lstStyle/>
          <a:p>
            <a:r>
              <a:rPr lang="sl-SI" sz="4000" b="1" dirty="0">
                <a:latin typeface="Comic Sans MS" pitchFamily="66" charset="0"/>
              </a:rPr>
              <a:t>ŽIVA BITJA NA KOPNEM</a:t>
            </a:r>
            <a:endParaRPr lang="sl-SI" sz="4000" dirty="0"/>
          </a:p>
        </p:txBody>
      </p:sp>
      <p:sp>
        <p:nvSpPr>
          <p:cNvPr id="7" name="Pravokotnik 6"/>
          <p:cNvSpPr/>
          <p:nvPr/>
        </p:nvSpPr>
        <p:spPr>
          <a:xfrm>
            <a:off x="0" y="3113315"/>
            <a:ext cx="12943114" cy="584775"/>
          </a:xfrm>
          <a:prstGeom prst="rect">
            <a:avLst/>
          </a:prstGeom>
        </p:spPr>
        <p:txBody>
          <a:bodyPr wrap="square">
            <a:spAutoFit/>
          </a:bodyPr>
          <a:lstStyle/>
          <a:p>
            <a:r>
              <a:rPr lang="sl-SI" sz="3200" b="1" dirty="0" smtClean="0">
                <a:latin typeface="Comic Sans MS" pitchFamily="66" charset="0"/>
              </a:rPr>
              <a:t>  Ljudje</a:t>
            </a:r>
            <a:r>
              <a:rPr lang="sl-SI" sz="3200" b="1" dirty="0">
                <a:latin typeface="Comic Sans MS" pitchFamily="66" charset="0"/>
              </a:rPr>
              <a:t>, kopenske rastline in živali dobimo kisik iz zraka. </a:t>
            </a:r>
            <a:endParaRPr lang="sl-SI" sz="3200" dirty="0"/>
          </a:p>
        </p:txBody>
      </p:sp>
    </p:spTree>
    <p:extLst>
      <p:ext uri="{BB962C8B-B14F-4D97-AF65-F5344CB8AC3E}">
        <p14:creationId xmlns:p14="http://schemas.microsoft.com/office/powerpoint/2010/main" xmlns="" val="2014368087"/>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858982" y="924791"/>
            <a:ext cx="7110845" cy="4592782"/>
          </a:xfrm>
        </p:spPr>
        <p:txBody>
          <a:bodyPr>
            <a:normAutofit/>
          </a:bodyPr>
          <a:lstStyle/>
          <a:p>
            <a:pPr marL="0" indent="0">
              <a:buNone/>
            </a:pPr>
            <a:r>
              <a:rPr lang="sl-SI" sz="3200" b="1" dirty="0">
                <a:latin typeface="Comic Sans MS" pitchFamily="66" charset="0"/>
              </a:rPr>
              <a:t>Ljudje dihamo s pljuči. </a:t>
            </a:r>
            <a:endParaRPr lang="sl-SI" sz="3200" b="1" dirty="0" smtClean="0">
              <a:latin typeface="Comic Sans MS" pitchFamily="66" charset="0"/>
            </a:endParaRPr>
          </a:p>
          <a:p>
            <a:pPr marL="0" indent="0">
              <a:buNone/>
            </a:pPr>
            <a:r>
              <a:rPr lang="sl-SI" sz="3200" b="1" dirty="0" smtClean="0">
                <a:latin typeface="Comic Sans MS" pitchFamily="66" charset="0"/>
              </a:rPr>
              <a:t>Zrak </a:t>
            </a:r>
            <a:r>
              <a:rPr lang="sl-SI" sz="3200" b="1" dirty="0">
                <a:latin typeface="Comic Sans MS" pitchFamily="66" charset="0"/>
              </a:rPr>
              <a:t>vdihnemo skozi </a:t>
            </a:r>
            <a:r>
              <a:rPr lang="sl-SI" sz="3200" b="1" dirty="0" smtClean="0">
                <a:latin typeface="Comic Sans MS" pitchFamily="66" charset="0"/>
              </a:rPr>
              <a:t>nos </a:t>
            </a:r>
            <a:r>
              <a:rPr lang="sl-SI" sz="3200" b="1" dirty="0">
                <a:latin typeface="Comic Sans MS" pitchFamily="66" charset="0"/>
              </a:rPr>
              <a:t>ali </a:t>
            </a:r>
            <a:r>
              <a:rPr lang="sl-SI" sz="3200" b="1" dirty="0" smtClean="0">
                <a:latin typeface="Comic Sans MS" pitchFamily="66" charset="0"/>
              </a:rPr>
              <a:t>usta. </a:t>
            </a:r>
            <a:endParaRPr lang="sl-SI" sz="3200" b="1" dirty="0">
              <a:latin typeface="Comic Sans MS" pitchFamily="66" charset="0"/>
            </a:endParaRPr>
          </a:p>
          <a:p>
            <a:pPr marL="0" indent="0">
              <a:buNone/>
            </a:pPr>
            <a:endParaRPr lang="sl-SI" sz="3200" b="1" dirty="0" smtClean="0">
              <a:latin typeface="Comic Sans MS" pitchFamily="66" charset="0"/>
            </a:endParaRPr>
          </a:p>
          <a:p>
            <a:pPr marL="0" indent="0">
              <a:buNone/>
            </a:pPr>
            <a:endParaRPr lang="sl-SI" sz="3200" b="1" dirty="0">
              <a:latin typeface="Comic Sans MS" pitchFamily="66" charset="0"/>
            </a:endParaRPr>
          </a:p>
          <a:p>
            <a:pPr marL="0" indent="0">
              <a:buNone/>
            </a:pPr>
            <a:r>
              <a:rPr lang="sl-SI" sz="3200" b="1" dirty="0" smtClean="0">
                <a:latin typeface="Comic Sans MS" pitchFamily="66" charset="0"/>
              </a:rPr>
              <a:t>Bolj </a:t>
            </a:r>
            <a:r>
              <a:rPr lang="sl-SI" sz="3200" b="1" dirty="0">
                <a:latin typeface="Comic Sans MS" pitchFamily="66" charset="0"/>
              </a:rPr>
              <a:t>zdravo je dihanje skozi nos, ker dlačice v nosu zadržijo prašne delce iz zraka. V nosu se zrak segreje in ovlaži. Zrak gre nato po sapniku v pljuča. </a:t>
            </a:r>
          </a:p>
          <a:p>
            <a:pPr marL="0" indent="0">
              <a:buNone/>
            </a:pPr>
            <a:endParaRPr lang="sl-SI" sz="3200" b="1" dirty="0"/>
          </a:p>
        </p:txBody>
      </p:sp>
      <p:sp>
        <p:nvSpPr>
          <p:cNvPr id="4" name="Pravokotnik 3"/>
          <p:cNvSpPr/>
          <p:nvPr/>
        </p:nvSpPr>
        <p:spPr>
          <a:xfrm>
            <a:off x="5988628" y="5994508"/>
            <a:ext cx="6096000" cy="276999"/>
          </a:xfrm>
          <a:prstGeom prst="rect">
            <a:avLst/>
          </a:prstGeom>
        </p:spPr>
        <p:txBody>
          <a:bodyPr>
            <a:spAutoFit/>
          </a:bodyPr>
          <a:lstStyle/>
          <a:p>
            <a:r>
              <a:rPr lang="sl-SI" sz="1200" b="1" dirty="0">
                <a:latin typeface="Comic Sans MS" pitchFamily="66" charset="0"/>
              </a:rPr>
              <a:t>https://www.google.com/search?q=dihanje+ljudi&amp;source=lnms&amp;tbm=isch&amp;sa=</a:t>
            </a:r>
          </a:p>
        </p:txBody>
      </p:sp>
      <p:pic>
        <p:nvPicPr>
          <p:cNvPr id="1026" name="Picture 2" descr="F:\KORONA VIRUS\0303_dihanje_clovek.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13072" y="644236"/>
            <a:ext cx="4976082" cy="315883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1277743"/>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F:\KORONA VIRUS\images 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7586" y="1433944"/>
            <a:ext cx="6797475" cy="509154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Pravokotnik 2"/>
          <p:cNvSpPr/>
          <p:nvPr/>
        </p:nvSpPr>
        <p:spPr>
          <a:xfrm>
            <a:off x="582020" y="533748"/>
            <a:ext cx="8666155" cy="584775"/>
          </a:xfrm>
          <a:prstGeom prst="rect">
            <a:avLst/>
          </a:prstGeom>
        </p:spPr>
        <p:txBody>
          <a:bodyPr wrap="none">
            <a:spAutoFit/>
          </a:bodyPr>
          <a:lstStyle/>
          <a:p>
            <a:r>
              <a:rPr lang="sl-SI" sz="3200" b="1" dirty="0">
                <a:latin typeface="Comic Sans MS" pitchFamily="66" charset="0"/>
              </a:rPr>
              <a:t>Tudi mnoge kopenske živali dihajo </a:t>
            </a:r>
            <a:r>
              <a:rPr lang="sl-SI" sz="3200" b="1" dirty="0" smtClean="0">
                <a:latin typeface="Comic Sans MS" pitchFamily="66" charset="0"/>
              </a:rPr>
              <a:t>s pljuči</a:t>
            </a:r>
            <a:r>
              <a:rPr lang="sl-SI" sz="3200" b="1" dirty="0">
                <a:latin typeface="Comic Sans MS" pitchFamily="66" charset="0"/>
              </a:rPr>
              <a:t>.</a:t>
            </a:r>
            <a:endParaRPr lang="sl-SI" sz="3200" dirty="0"/>
          </a:p>
        </p:txBody>
      </p:sp>
      <p:sp>
        <p:nvSpPr>
          <p:cNvPr id="11" name="Ograda vsebine 3"/>
          <p:cNvSpPr>
            <a:spLocks noGrp="1"/>
          </p:cNvSpPr>
          <p:nvPr>
            <p:ph idx="1"/>
          </p:nvPr>
        </p:nvSpPr>
        <p:spPr>
          <a:xfrm>
            <a:off x="6608618" y="6525490"/>
            <a:ext cx="5379027" cy="424732"/>
          </a:xfrm>
          <a:prstGeom prst="rect">
            <a:avLst/>
          </a:prstGeom>
        </p:spPr>
        <p:txBody>
          <a:bodyPr wrap="square">
            <a:spAutoFit/>
          </a:bodyPr>
          <a:lstStyle/>
          <a:p>
            <a:pPr marL="0" indent="0">
              <a:buNone/>
            </a:pPr>
            <a:r>
              <a:rPr lang="sl-SI" sz="1200" dirty="0"/>
              <a:t>https://www.google.com/search?q=življenjski+prostor&amp;source=lnms&amp;tbm=isch&amp;sa=</a:t>
            </a:r>
          </a:p>
        </p:txBody>
      </p:sp>
      <p:pic>
        <p:nvPicPr>
          <p:cNvPr id="12" name="Picture 3" descr="F:\KORONA VIRUS\lon.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5647"/>
          <a:stretch/>
        </p:blipFill>
        <p:spPr bwMode="auto">
          <a:xfrm rot="207879">
            <a:off x="7605302" y="1460279"/>
            <a:ext cx="3773338" cy="2513412"/>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Picture 4" descr="F:\KORONA VIRUS\morskie-svinki-v-dikoj-prirode-obraz-zhizni-povedenie-i-sreda-obitaniya.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0008" t="15166" r="12898" b="14698"/>
          <a:stretch/>
        </p:blipFill>
        <p:spPr bwMode="auto">
          <a:xfrm rot="194713">
            <a:off x="8425245" y="4172697"/>
            <a:ext cx="3144442" cy="21416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339759"/>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grada vsebine 3"/>
          <p:cNvSpPr>
            <a:spLocks noGrp="1"/>
          </p:cNvSpPr>
          <p:nvPr>
            <p:ph idx="1"/>
          </p:nvPr>
        </p:nvSpPr>
        <p:spPr>
          <a:xfrm>
            <a:off x="6217548" y="6489451"/>
            <a:ext cx="10515600" cy="4351338"/>
          </a:xfrm>
          <a:prstGeom prst="rect">
            <a:avLst/>
          </a:prstGeom>
        </p:spPr>
        <p:txBody>
          <a:bodyPr wrap="square">
            <a:spAutoFit/>
          </a:bodyPr>
          <a:lstStyle/>
          <a:p>
            <a:pPr marL="0" indent="0">
              <a:buNone/>
            </a:pPr>
            <a:r>
              <a:rPr lang="sl-SI" sz="1200" dirty="0"/>
              <a:t>https://www.google.com/search?q=življenjski+prostor&amp;source=lnms&amp;tbm=isch&amp;sa=</a:t>
            </a:r>
          </a:p>
        </p:txBody>
      </p:sp>
      <p:sp>
        <p:nvSpPr>
          <p:cNvPr id="3" name="Naslov 2"/>
          <p:cNvSpPr>
            <a:spLocks noGrp="1"/>
          </p:cNvSpPr>
          <p:nvPr>
            <p:ph type="title"/>
          </p:nvPr>
        </p:nvSpPr>
        <p:spPr/>
        <p:txBody>
          <a:bodyPr/>
          <a:lstStyle/>
          <a:p>
            <a:endParaRPr lang="sl-SI"/>
          </a:p>
        </p:txBody>
      </p:sp>
      <p:pic>
        <p:nvPicPr>
          <p:cNvPr id="12" name="Picture 2" descr="F:\KORONA VIRUS\ooo.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422234">
            <a:off x="7282093" y="2326525"/>
            <a:ext cx="4691346" cy="3121878"/>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F:\KORONA VIRUS\aa305dc5b43e762aa8ffcd27e0ef40a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369126">
            <a:off x="387799" y="850429"/>
            <a:ext cx="4222997" cy="3270599"/>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F:\KORONA VIRUS\6eef03cbc914031479838ad31da2070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401272">
            <a:off x="4693768" y="351669"/>
            <a:ext cx="2398531" cy="58772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09670378"/>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79032" y="53548"/>
            <a:ext cx="10515600" cy="1325563"/>
          </a:xfrm>
        </p:spPr>
        <p:txBody>
          <a:bodyPr>
            <a:normAutofit/>
          </a:bodyPr>
          <a:lstStyle/>
          <a:p>
            <a:r>
              <a:rPr lang="sl-SI" sz="3200" b="1" dirty="0" smtClean="0">
                <a:latin typeface="Comic Sans MS" pitchFamily="66" charset="0"/>
              </a:rPr>
              <a:t>Tudi kače …</a:t>
            </a:r>
            <a:endParaRPr lang="sl-SI" sz="3200" b="1" dirty="0">
              <a:latin typeface="Comic Sans MS" pitchFamily="66" charset="0"/>
            </a:endParaRPr>
          </a:p>
        </p:txBody>
      </p:sp>
      <p:sp>
        <p:nvSpPr>
          <p:cNvPr id="4" name="Ograda vsebine 3"/>
          <p:cNvSpPr>
            <a:spLocks noGrp="1"/>
          </p:cNvSpPr>
          <p:nvPr>
            <p:ph idx="1"/>
          </p:nvPr>
        </p:nvSpPr>
        <p:spPr>
          <a:xfrm>
            <a:off x="6217548" y="6489451"/>
            <a:ext cx="10515600" cy="4351338"/>
          </a:xfrm>
          <a:prstGeom prst="rect">
            <a:avLst/>
          </a:prstGeom>
        </p:spPr>
        <p:txBody>
          <a:bodyPr wrap="square">
            <a:spAutoFit/>
          </a:bodyPr>
          <a:lstStyle/>
          <a:p>
            <a:pPr marL="0" indent="0">
              <a:buNone/>
            </a:pPr>
            <a:r>
              <a:rPr lang="sl-SI" sz="1200" dirty="0"/>
              <a:t>https://www.google.com/search?q=življenjski+prostor&amp;source=lnms&amp;tbm=isch&amp;sa=</a:t>
            </a:r>
          </a:p>
        </p:txBody>
      </p:sp>
      <p:pic>
        <p:nvPicPr>
          <p:cNvPr id="5" name="Picture 3" descr="F:\KORONA VIRUS\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68976" y="1336145"/>
            <a:ext cx="7112438" cy="46731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8296137"/>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KORONA VIRUS\imag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845" y="-1103515"/>
            <a:ext cx="12401239" cy="825246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Naslov 1"/>
          <p:cNvSpPr txBox="1">
            <a:spLocks/>
          </p:cNvSpPr>
          <p:nvPr/>
        </p:nvSpPr>
        <p:spPr>
          <a:xfrm>
            <a:off x="4776355" y="474906"/>
            <a:ext cx="6892636" cy="1325563"/>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200" b="1" dirty="0" smtClean="0">
                <a:solidFill>
                  <a:schemeClr val="bg1"/>
                </a:solidFill>
                <a:latin typeface="Comic Sans MS" pitchFamily="66" charset="0"/>
              </a:rPr>
              <a:t>Deževnik prejema kisik skozi kožo, zato mora biti koža stalno vlažna. </a:t>
            </a:r>
            <a:r>
              <a:rPr lang="sl-SI" sz="3200" b="1" dirty="0" smtClean="0">
                <a:latin typeface="Comic Sans MS" pitchFamily="66" charset="0"/>
              </a:rPr>
              <a:t/>
            </a:r>
            <a:br>
              <a:rPr lang="sl-SI" sz="3200" b="1" dirty="0" smtClean="0">
                <a:latin typeface="Comic Sans MS" pitchFamily="66" charset="0"/>
              </a:rPr>
            </a:br>
            <a:endParaRPr lang="sl-SI" sz="3200" b="1" dirty="0">
              <a:latin typeface="Comic Sans MS" pitchFamily="66" charset="0"/>
            </a:endParaRPr>
          </a:p>
        </p:txBody>
      </p:sp>
      <p:sp>
        <p:nvSpPr>
          <p:cNvPr id="10" name="Ograda vsebine 2"/>
          <p:cNvSpPr txBox="1">
            <a:spLocks/>
          </p:cNvSpPr>
          <p:nvPr/>
        </p:nvSpPr>
        <p:spPr>
          <a:xfrm>
            <a:off x="6379029" y="6266996"/>
            <a:ext cx="5940945" cy="4943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sl-SI" sz="1200" smtClean="0"/>
              <a:t>https://www.google.com/search?q=življenjski+prostor&amp;source=lnms&amp;tbm=isch&amp;sa=</a:t>
            </a:r>
          </a:p>
          <a:p>
            <a:endParaRPr lang="sl-SI" dirty="0"/>
          </a:p>
        </p:txBody>
      </p:sp>
    </p:spTree>
    <p:extLst>
      <p:ext uri="{BB962C8B-B14F-4D97-AF65-F5344CB8AC3E}">
        <p14:creationId xmlns:p14="http://schemas.microsoft.com/office/powerpoint/2010/main" xmlns="" val="130490344"/>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3737" y="292388"/>
            <a:ext cx="10515600" cy="1325563"/>
          </a:xfrm>
        </p:spPr>
        <p:txBody>
          <a:bodyPr>
            <a:normAutofit/>
          </a:bodyPr>
          <a:lstStyle/>
          <a:p>
            <a:endParaRPr lang="sl-SI" sz="3200" b="1" dirty="0">
              <a:solidFill>
                <a:schemeClr val="accent6">
                  <a:lumMod val="20000"/>
                  <a:lumOff val="80000"/>
                </a:schemeClr>
              </a:solidFill>
              <a:latin typeface="Comic Sans MS" pitchFamily="66" charset="0"/>
            </a:endParaRPr>
          </a:p>
        </p:txBody>
      </p:sp>
      <p:pic>
        <p:nvPicPr>
          <p:cNvPr id="12290" name="Picture 2" descr="F:\KORONA VIRUS\112098_12034_zaba1_show_main.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518" y="-230068"/>
            <a:ext cx="12593782" cy="708806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avokotnik 4"/>
          <p:cNvSpPr/>
          <p:nvPr/>
        </p:nvSpPr>
        <p:spPr>
          <a:xfrm>
            <a:off x="6196445" y="6223108"/>
            <a:ext cx="6096000" cy="276999"/>
          </a:xfrm>
          <a:prstGeom prst="rect">
            <a:avLst/>
          </a:prstGeom>
        </p:spPr>
        <p:txBody>
          <a:bodyPr>
            <a:spAutoFit/>
          </a:bodyPr>
          <a:lstStyle/>
          <a:p>
            <a:r>
              <a:rPr lang="sl-SI" sz="1200" dirty="0"/>
              <a:t>https://www.google.com/search?q=življenjski+prostor&amp;source=lnms&amp;tbm=isch&amp;sa=</a:t>
            </a:r>
          </a:p>
        </p:txBody>
      </p:sp>
      <p:sp>
        <p:nvSpPr>
          <p:cNvPr id="3" name="Pravokotnik 2"/>
          <p:cNvSpPr/>
          <p:nvPr/>
        </p:nvSpPr>
        <p:spPr>
          <a:xfrm>
            <a:off x="689264" y="4747599"/>
            <a:ext cx="8340436" cy="1077218"/>
          </a:xfrm>
          <a:prstGeom prst="rect">
            <a:avLst/>
          </a:prstGeom>
        </p:spPr>
        <p:txBody>
          <a:bodyPr wrap="square">
            <a:spAutoFit/>
          </a:bodyPr>
          <a:lstStyle/>
          <a:p>
            <a:r>
              <a:rPr lang="sl-SI" sz="3200" b="1" dirty="0">
                <a:solidFill>
                  <a:schemeClr val="bg1">
                    <a:lumMod val="85000"/>
                  </a:schemeClr>
                </a:solidFill>
                <a:latin typeface="Comic Sans MS" pitchFamily="66" charset="0"/>
              </a:rPr>
              <a:t>Žabe dihajo s pljuči, del kisika pa sprejemajo tudi skozi kožo. </a:t>
            </a:r>
            <a:endParaRPr lang="sl-SI" sz="3200" dirty="0">
              <a:solidFill>
                <a:schemeClr val="bg1">
                  <a:lumMod val="85000"/>
                </a:schemeClr>
              </a:solidFill>
            </a:endParaRPr>
          </a:p>
        </p:txBody>
      </p:sp>
    </p:spTree>
    <p:extLst>
      <p:ext uri="{BB962C8B-B14F-4D97-AF65-F5344CB8AC3E}">
        <p14:creationId xmlns:p14="http://schemas.microsoft.com/office/powerpoint/2010/main" xmlns="" val="1861588856"/>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4073" y="768927"/>
            <a:ext cx="10969336" cy="4215680"/>
          </a:xfrm>
        </p:spPr>
        <p:txBody>
          <a:bodyPr>
            <a:normAutofit fontScale="90000"/>
          </a:bodyPr>
          <a:lstStyle/>
          <a:p>
            <a:r>
              <a:rPr lang="sl-SI" b="1" dirty="0" smtClean="0">
                <a:latin typeface="Comic Sans MS" panose="030F0702030302020204" pitchFamily="66" charset="0"/>
              </a:rPr>
              <a:t/>
            </a:r>
            <a:br>
              <a:rPr lang="sl-SI" b="1" dirty="0" smtClean="0">
                <a:latin typeface="Comic Sans MS" panose="030F0702030302020204" pitchFamily="66" charset="0"/>
              </a:rPr>
            </a:br>
            <a:r>
              <a:rPr lang="sl-SI" b="1" dirty="0">
                <a:latin typeface="Comic Sans MS" panose="030F0702030302020204" pitchFamily="66" charset="0"/>
              </a:rPr>
              <a:t/>
            </a:r>
            <a:br>
              <a:rPr lang="sl-SI" b="1" dirty="0">
                <a:latin typeface="Comic Sans MS" panose="030F0702030302020204" pitchFamily="66" charset="0"/>
              </a:rPr>
            </a:br>
            <a:r>
              <a:rPr lang="sl-SI" b="1" dirty="0" smtClean="0">
                <a:latin typeface="Comic Sans MS" panose="030F0702030302020204" pitchFamily="66" charset="0"/>
              </a:rPr>
              <a:t/>
            </a:r>
            <a:br>
              <a:rPr lang="sl-SI" b="1" dirty="0" smtClean="0">
                <a:latin typeface="Comic Sans MS" panose="030F0702030302020204" pitchFamily="66" charset="0"/>
              </a:rPr>
            </a:br>
            <a:r>
              <a:rPr lang="sl-SI" b="1" dirty="0">
                <a:latin typeface="Comic Sans MS" panose="030F0702030302020204" pitchFamily="66" charset="0"/>
              </a:rPr>
              <a:t/>
            </a:r>
            <a:br>
              <a:rPr lang="sl-SI" b="1" dirty="0">
                <a:latin typeface="Comic Sans MS" panose="030F0702030302020204" pitchFamily="66" charset="0"/>
              </a:rPr>
            </a:br>
            <a:r>
              <a:rPr lang="sl-SI" sz="3600" b="1" dirty="0" smtClean="0">
                <a:latin typeface="Comic Sans MS" panose="030F0702030302020204" pitchFamily="66" charset="0"/>
              </a:rPr>
              <a:t>Spomni se, da dihajo</a:t>
            </a:r>
            <a:br>
              <a:rPr lang="sl-SI" sz="3600" b="1" dirty="0" smtClean="0">
                <a:latin typeface="Comic Sans MS" panose="030F0702030302020204" pitchFamily="66" charset="0"/>
              </a:rPr>
            </a:br>
            <a:r>
              <a:rPr lang="sl-SI" sz="3600" b="1" dirty="0" smtClean="0">
                <a:latin typeface="Comic Sans MS" panose="030F0702030302020204" pitchFamily="66" charset="0"/>
              </a:rPr>
              <a:t>tudi rastline.</a:t>
            </a:r>
            <a:r>
              <a:rPr lang="sl-SI" sz="3600" b="1" dirty="0">
                <a:latin typeface="Comic Sans MS" panose="030F0702030302020204" pitchFamily="66" charset="0"/>
              </a:rPr>
              <a:t/>
            </a:r>
            <a:br>
              <a:rPr lang="sl-SI" sz="3600" b="1" dirty="0">
                <a:latin typeface="Comic Sans MS" panose="030F0702030302020204" pitchFamily="66" charset="0"/>
              </a:rPr>
            </a:br>
            <a:r>
              <a:rPr lang="sl-SI" sz="3600" b="1" dirty="0" smtClean="0">
                <a:latin typeface="Comic Sans MS" panose="030F0702030302020204" pitchFamily="66" charset="0"/>
              </a:rPr>
              <a:t/>
            </a:r>
            <a:br>
              <a:rPr lang="sl-SI" sz="3600" b="1" dirty="0" smtClean="0">
                <a:latin typeface="Comic Sans MS" panose="030F0702030302020204" pitchFamily="66" charset="0"/>
              </a:rPr>
            </a:br>
            <a:r>
              <a:rPr lang="sl-SI" sz="3600" b="1" dirty="0" smtClean="0">
                <a:latin typeface="Comic Sans MS" panose="030F0702030302020204" pitchFamily="66" charset="0"/>
              </a:rPr>
              <a:t/>
            </a:r>
            <a:br>
              <a:rPr lang="sl-SI" sz="3600" b="1" dirty="0" smtClean="0">
                <a:latin typeface="Comic Sans MS" panose="030F0702030302020204" pitchFamily="66" charset="0"/>
              </a:rPr>
            </a:br>
            <a:r>
              <a:rPr lang="sl-SI" sz="3600" b="1" dirty="0" smtClean="0">
                <a:latin typeface="Comic Sans MS" panose="030F0702030302020204" pitchFamily="66" charset="0"/>
              </a:rPr>
              <a:t/>
            </a:r>
            <a:br>
              <a:rPr lang="sl-SI" sz="3600" b="1" dirty="0" smtClean="0">
                <a:latin typeface="Comic Sans MS" panose="030F0702030302020204" pitchFamily="66" charset="0"/>
              </a:rPr>
            </a:br>
            <a:r>
              <a:rPr lang="sl-SI" sz="3600" b="1" dirty="0" smtClean="0">
                <a:latin typeface="Comic Sans MS" pitchFamily="66" charset="0"/>
                <a:cs typeface="Arial" pitchFamily="34" charset="0"/>
              </a:rPr>
              <a:t>Kopenske rastline </a:t>
            </a:r>
            <a:r>
              <a:rPr lang="sl-SI" sz="3600" b="1" dirty="0">
                <a:latin typeface="Comic Sans MS" pitchFamily="66" charset="0"/>
                <a:cs typeface="Arial" pitchFamily="34" charset="0"/>
              </a:rPr>
              <a:t>dobijo </a:t>
            </a:r>
            <a:r>
              <a:rPr lang="sl-SI" sz="3600" b="1" dirty="0" smtClean="0">
                <a:latin typeface="Comic Sans MS" pitchFamily="66" charset="0"/>
                <a:cs typeface="Arial" pitchFamily="34" charset="0"/>
              </a:rPr>
              <a:t>kisik skozi </a:t>
            </a:r>
            <a:r>
              <a:rPr lang="sl-SI" sz="3600" b="1" dirty="0">
                <a:latin typeface="Comic Sans MS" pitchFamily="66" charset="0"/>
                <a:cs typeface="Arial" pitchFamily="34" charset="0"/>
              </a:rPr>
              <a:t>majhne odprtine v </a:t>
            </a:r>
            <a:r>
              <a:rPr lang="sl-SI" sz="3600" b="1" dirty="0" smtClean="0">
                <a:latin typeface="Comic Sans MS" pitchFamily="66" charset="0"/>
                <a:cs typeface="Arial" pitchFamily="34" charset="0"/>
              </a:rPr>
              <a:t>listih (listne reže). </a:t>
            </a:r>
            <a:br>
              <a:rPr lang="sl-SI" sz="3600" b="1" dirty="0" smtClean="0">
                <a:latin typeface="Comic Sans MS" pitchFamily="66" charset="0"/>
                <a:cs typeface="Arial" pitchFamily="34" charset="0"/>
              </a:rPr>
            </a:br>
            <a:r>
              <a:rPr lang="sl-SI" sz="3600" b="1" dirty="0">
                <a:latin typeface="Comic Sans MS" pitchFamily="66" charset="0"/>
                <a:cs typeface="Arial" pitchFamily="34" charset="0"/>
              </a:rPr>
              <a:t/>
            </a:r>
            <a:br>
              <a:rPr lang="sl-SI" sz="3600" b="1" dirty="0">
                <a:latin typeface="Comic Sans MS" pitchFamily="66" charset="0"/>
                <a:cs typeface="Arial" pitchFamily="34" charset="0"/>
              </a:rPr>
            </a:br>
            <a:r>
              <a:rPr lang="sl-SI" sz="3600" b="1" dirty="0" smtClean="0">
                <a:latin typeface="Comic Sans MS" pitchFamily="66" charset="0"/>
                <a:cs typeface="Arial" pitchFamily="34" charset="0"/>
              </a:rPr>
              <a:t>Rastline </a:t>
            </a:r>
            <a:r>
              <a:rPr lang="sl-SI" sz="3600" b="1" dirty="0">
                <a:latin typeface="Comic Sans MS" pitchFamily="66" charset="0"/>
                <a:cs typeface="Arial" pitchFamily="34" charset="0"/>
              </a:rPr>
              <a:t>za </a:t>
            </a:r>
            <a:r>
              <a:rPr lang="sl-SI" sz="3600" b="1" dirty="0" smtClean="0">
                <a:latin typeface="Comic Sans MS" pitchFamily="66" charset="0"/>
                <a:cs typeface="Arial" pitchFamily="34" charset="0"/>
              </a:rPr>
              <a:t>dihanje </a:t>
            </a:r>
            <a:r>
              <a:rPr lang="sl-SI" sz="3600" b="1" dirty="0">
                <a:latin typeface="Comic Sans MS" pitchFamily="66" charset="0"/>
                <a:cs typeface="Arial" pitchFamily="34" charset="0"/>
              </a:rPr>
              <a:t>porabijo veliko manj kisika, kot ga </a:t>
            </a:r>
            <a:r>
              <a:rPr lang="sl-SI" sz="3600" b="1" dirty="0" smtClean="0">
                <a:latin typeface="Comic Sans MS" pitchFamily="66" charset="0"/>
                <a:cs typeface="Arial" pitchFamily="34" charset="0"/>
              </a:rPr>
              <a:t> </a:t>
            </a:r>
            <a:r>
              <a:rPr lang="sl-SI" sz="3600" b="1" dirty="0">
                <a:latin typeface="Comic Sans MS" pitchFamily="66" charset="0"/>
                <a:cs typeface="Arial" pitchFamily="34" charset="0"/>
              </a:rPr>
              <a:t>proizvedejo pri fotosintezi. </a:t>
            </a:r>
            <a:r>
              <a:rPr lang="sl-SI" sz="3600" b="1" dirty="0" smtClean="0">
                <a:latin typeface="Comic Sans MS" pitchFamily="66" charset="0"/>
                <a:cs typeface="Arial" pitchFamily="34" charset="0"/>
              </a:rPr>
              <a:t/>
            </a:r>
            <a:br>
              <a:rPr lang="sl-SI" sz="3600" b="1" dirty="0" smtClean="0">
                <a:latin typeface="Comic Sans MS" pitchFamily="66" charset="0"/>
                <a:cs typeface="Arial" pitchFamily="34" charset="0"/>
              </a:rPr>
            </a:br>
            <a:r>
              <a:rPr lang="sl-SI" b="1" dirty="0" smtClean="0">
                <a:solidFill>
                  <a:srgbClr val="FFFF00"/>
                </a:solidFill>
                <a:latin typeface="Comic Sans MS" panose="030F0702030302020204" pitchFamily="66" charset="0"/>
              </a:rPr>
              <a:t>							   </a:t>
            </a:r>
            <a:r>
              <a:rPr lang="sl-SI" sz="1300" b="1" dirty="0" smtClean="0">
                <a:latin typeface="Comic Sans MS" panose="030F0702030302020204" pitchFamily="66" charset="0"/>
              </a:rPr>
              <a:t>https</a:t>
            </a:r>
            <a:r>
              <a:rPr lang="sl-SI" sz="1300" b="1" dirty="0">
                <a:latin typeface="Comic Sans MS" panose="030F0702030302020204" pitchFamily="66" charset="0"/>
              </a:rPr>
              <a:t>://eucbeniki.sio.si/nit5/1394/index1.html</a:t>
            </a:r>
            <a:r>
              <a:rPr lang="sl-SI" b="1" dirty="0">
                <a:solidFill>
                  <a:srgbClr val="FFFF00"/>
                </a:solidFill>
                <a:latin typeface="Comic Sans MS" panose="030F0702030302020204" pitchFamily="66" charset="0"/>
              </a:rPr>
              <a:t/>
            </a:r>
            <a:br>
              <a:rPr lang="sl-SI" b="1" dirty="0">
                <a:solidFill>
                  <a:srgbClr val="FFFF00"/>
                </a:solidFill>
                <a:latin typeface="Comic Sans MS" panose="030F0702030302020204" pitchFamily="66" charset="0"/>
              </a:rPr>
            </a:br>
            <a:endParaRPr lang="sl-SI" dirty="0"/>
          </a:p>
        </p:txBody>
      </p:sp>
      <p:pic>
        <p:nvPicPr>
          <p:cNvPr id="1026" name="Picture 2" descr="F:\KORONA VIRUS\6c6573746e655f7265c5be655f3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68490" y="277956"/>
            <a:ext cx="3872345" cy="29042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33109105"/>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0" name="Picture 2" descr="F:\KORONA VIRUS\111455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1047" y="-370114"/>
            <a:ext cx="12747619" cy="849156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avokotnik 3"/>
          <p:cNvSpPr/>
          <p:nvPr/>
        </p:nvSpPr>
        <p:spPr>
          <a:xfrm>
            <a:off x="293914" y="2079562"/>
            <a:ext cx="5846658" cy="2554545"/>
          </a:xfrm>
          <a:prstGeom prst="rect">
            <a:avLst/>
          </a:prstGeom>
        </p:spPr>
        <p:txBody>
          <a:bodyPr wrap="square">
            <a:spAutoFit/>
          </a:bodyPr>
          <a:lstStyle/>
          <a:p>
            <a:endParaRPr lang="sl-SI" sz="4000" b="1" dirty="0" smtClean="0">
              <a:solidFill>
                <a:schemeClr val="accent3">
                  <a:lumMod val="20000"/>
                  <a:lumOff val="80000"/>
                </a:schemeClr>
              </a:solidFill>
              <a:latin typeface="Comic Sans MS" pitchFamily="66" charset="0"/>
            </a:endParaRPr>
          </a:p>
          <a:p>
            <a:endParaRPr lang="sl-SI" sz="4000" b="1" dirty="0">
              <a:solidFill>
                <a:schemeClr val="accent3">
                  <a:lumMod val="20000"/>
                  <a:lumOff val="80000"/>
                </a:schemeClr>
              </a:solidFill>
              <a:latin typeface="Comic Sans MS" pitchFamily="66" charset="0"/>
            </a:endParaRPr>
          </a:p>
          <a:p>
            <a:endParaRPr lang="sl-SI" sz="4000" b="1" dirty="0" smtClean="0">
              <a:solidFill>
                <a:schemeClr val="accent3">
                  <a:lumMod val="20000"/>
                  <a:lumOff val="80000"/>
                </a:schemeClr>
              </a:solidFill>
              <a:latin typeface="Comic Sans MS" pitchFamily="66" charset="0"/>
            </a:endParaRPr>
          </a:p>
          <a:p>
            <a:r>
              <a:rPr lang="sl-SI" sz="4000" b="1" dirty="0" smtClean="0">
                <a:solidFill>
                  <a:schemeClr val="accent3">
                    <a:lumMod val="20000"/>
                    <a:lumOff val="80000"/>
                  </a:schemeClr>
                </a:solidFill>
                <a:latin typeface="Comic Sans MS" pitchFamily="66" charset="0"/>
              </a:rPr>
              <a:t>ŽIVA </a:t>
            </a:r>
            <a:r>
              <a:rPr lang="sl-SI" sz="4000" b="1" dirty="0">
                <a:solidFill>
                  <a:schemeClr val="accent3">
                    <a:lumMod val="20000"/>
                    <a:lumOff val="80000"/>
                  </a:schemeClr>
                </a:solidFill>
                <a:latin typeface="Comic Sans MS" pitchFamily="66" charset="0"/>
              </a:rPr>
              <a:t>BITJA V VODI</a:t>
            </a:r>
            <a:endParaRPr lang="sl-SI" sz="4000" dirty="0"/>
          </a:p>
        </p:txBody>
      </p:sp>
      <p:sp>
        <p:nvSpPr>
          <p:cNvPr id="5" name="Pravokotnik 4"/>
          <p:cNvSpPr/>
          <p:nvPr/>
        </p:nvSpPr>
        <p:spPr>
          <a:xfrm>
            <a:off x="3026228" y="4634107"/>
            <a:ext cx="8186057" cy="1077218"/>
          </a:xfrm>
          <a:prstGeom prst="rect">
            <a:avLst/>
          </a:prstGeom>
        </p:spPr>
        <p:txBody>
          <a:bodyPr wrap="square">
            <a:spAutoFit/>
          </a:bodyPr>
          <a:lstStyle/>
          <a:p>
            <a:r>
              <a:rPr lang="sl-SI" sz="3200" b="1" dirty="0">
                <a:solidFill>
                  <a:schemeClr val="accent3">
                    <a:lumMod val="20000"/>
                    <a:lumOff val="80000"/>
                  </a:schemeClr>
                </a:solidFill>
                <a:latin typeface="Comic Sans MS" pitchFamily="66" charset="0"/>
              </a:rPr>
              <a:t>Vodne rastline in živali prejemajo kisik iz vode, </a:t>
            </a:r>
            <a:r>
              <a:rPr lang="sl-SI" sz="3200" b="1" dirty="0" smtClean="0">
                <a:solidFill>
                  <a:schemeClr val="accent3">
                    <a:lumMod val="20000"/>
                    <a:lumOff val="80000"/>
                  </a:schemeClr>
                </a:solidFill>
                <a:latin typeface="Comic Sans MS" pitchFamily="66" charset="0"/>
              </a:rPr>
              <a:t>izjemoma </a:t>
            </a:r>
            <a:r>
              <a:rPr lang="sl-SI" sz="3200" b="1" dirty="0">
                <a:solidFill>
                  <a:schemeClr val="accent3">
                    <a:lumMod val="20000"/>
                    <a:lumOff val="80000"/>
                  </a:schemeClr>
                </a:solidFill>
                <a:latin typeface="Comic Sans MS" pitchFamily="66" charset="0"/>
              </a:rPr>
              <a:t>pa tudi iz </a:t>
            </a:r>
            <a:r>
              <a:rPr lang="sl-SI" sz="3200" b="1" dirty="0" smtClean="0">
                <a:solidFill>
                  <a:schemeClr val="accent3">
                    <a:lumMod val="20000"/>
                    <a:lumOff val="80000"/>
                  </a:schemeClr>
                </a:solidFill>
                <a:latin typeface="Comic Sans MS" pitchFamily="66" charset="0"/>
              </a:rPr>
              <a:t>zraka.</a:t>
            </a:r>
            <a:endParaRPr lang="sl-SI" sz="3200" b="1" dirty="0">
              <a:solidFill>
                <a:schemeClr val="accent3">
                  <a:lumMod val="20000"/>
                  <a:lumOff val="80000"/>
                </a:schemeClr>
              </a:solidFill>
              <a:latin typeface="Comic Sans MS" pitchFamily="66" charset="0"/>
            </a:endParaRPr>
          </a:p>
        </p:txBody>
      </p:sp>
    </p:spTree>
    <p:extLst>
      <p:ext uri="{BB962C8B-B14F-4D97-AF65-F5344CB8AC3E}">
        <p14:creationId xmlns:p14="http://schemas.microsoft.com/office/powerpoint/2010/main" xmlns="" val="2849828459"/>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endParaRPr lang="sl-SI" dirty="0"/>
          </a:p>
        </p:txBody>
      </p:sp>
      <p:pic>
        <p:nvPicPr>
          <p:cNvPr id="4098" name="Picture 2" descr="F:\KORONA VIRUS\1023689.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3286" y="-283790"/>
            <a:ext cx="12355286" cy="8231712"/>
          </a:xfrm>
          <a:prstGeom prst="rect">
            <a:avLst/>
          </a:prstGeom>
          <a:noFill/>
          <a:extLst>
            <a:ext uri="{909E8E84-426E-40DD-AFC4-6F175D3DCCD1}">
              <a14:hiddenFill xmlns:a14="http://schemas.microsoft.com/office/drawing/2010/main" xmlns="">
                <a:solidFill>
                  <a:srgbClr val="FFFFFF"/>
                </a:solidFill>
              </a14:hiddenFill>
            </a:ext>
          </a:extLst>
        </p:spPr>
      </p:pic>
      <p:sp>
        <p:nvSpPr>
          <p:cNvPr id="6" name="Pravokotnik 5"/>
          <p:cNvSpPr/>
          <p:nvPr/>
        </p:nvSpPr>
        <p:spPr>
          <a:xfrm>
            <a:off x="5758543" y="6491292"/>
            <a:ext cx="6096000" cy="276999"/>
          </a:xfrm>
          <a:prstGeom prst="rect">
            <a:avLst/>
          </a:prstGeom>
        </p:spPr>
        <p:txBody>
          <a:bodyPr>
            <a:spAutoFit/>
          </a:bodyPr>
          <a:lstStyle/>
          <a:p>
            <a:r>
              <a:rPr lang="sl-SI" sz="1200" dirty="0"/>
              <a:t>https://www.google.com/search?q=življenjski+prostor&amp;source=lnms&amp;tbm=isch&amp;sa=</a:t>
            </a:r>
          </a:p>
        </p:txBody>
      </p:sp>
      <p:sp>
        <p:nvSpPr>
          <p:cNvPr id="4" name="Pravokotnik 3"/>
          <p:cNvSpPr/>
          <p:nvPr/>
        </p:nvSpPr>
        <p:spPr>
          <a:xfrm>
            <a:off x="561110" y="187532"/>
            <a:ext cx="10037618" cy="1077218"/>
          </a:xfrm>
          <a:prstGeom prst="rect">
            <a:avLst/>
          </a:prstGeom>
        </p:spPr>
        <p:txBody>
          <a:bodyPr wrap="square">
            <a:spAutoFit/>
          </a:bodyPr>
          <a:lstStyle/>
          <a:p>
            <a:r>
              <a:rPr lang="sl-SI" sz="3200" b="1" dirty="0">
                <a:latin typeface="Comic Sans MS" pitchFamily="66" charset="0"/>
              </a:rPr>
              <a:t>Številne vodne živali </a:t>
            </a:r>
            <a:endParaRPr lang="sl-SI" sz="3200" b="1" dirty="0" smtClean="0">
              <a:latin typeface="Comic Sans MS" pitchFamily="66" charset="0"/>
            </a:endParaRPr>
          </a:p>
          <a:p>
            <a:r>
              <a:rPr lang="sl-SI" sz="3200" b="1" dirty="0" smtClean="0">
                <a:latin typeface="Comic Sans MS" pitchFamily="66" charset="0"/>
              </a:rPr>
              <a:t>dihajo </a:t>
            </a:r>
            <a:r>
              <a:rPr lang="sl-SI" sz="3200" b="1" dirty="0">
                <a:latin typeface="Comic Sans MS" pitchFamily="66" charset="0"/>
              </a:rPr>
              <a:t>s </a:t>
            </a:r>
            <a:r>
              <a:rPr lang="sl-SI" sz="3200" b="1" dirty="0" smtClean="0">
                <a:latin typeface="Comic Sans MS" pitchFamily="66" charset="0"/>
              </a:rPr>
              <a:t>škrgami.</a:t>
            </a:r>
          </a:p>
        </p:txBody>
      </p:sp>
    </p:spTree>
    <p:extLst>
      <p:ext uri="{BB962C8B-B14F-4D97-AF65-F5344CB8AC3E}">
        <p14:creationId xmlns:p14="http://schemas.microsoft.com/office/powerpoint/2010/main" xmlns="" val="3472499413"/>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Autofit/>
          </a:bodyPr>
          <a:lstStyle/>
          <a:p>
            <a:r>
              <a:rPr lang="sl-SI" sz="3200" dirty="0" smtClean="0">
                <a:latin typeface="Comic Sans MS" pitchFamily="66" charset="0"/>
              </a:rPr>
              <a:t/>
            </a:r>
            <a:br>
              <a:rPr lang="sl-SI" sz="3200" dirty="0" smtClean="0">
                <a:latin typeface="Comic Sans MS" pitchFamily="66" charset="0"/>
              </a:rPr>
            </a:br>
            <a:r>
              <a:rPr lang="sl-SI" sz="3200" dirty="0">
                <a:latin typeface="Comic Sans MS" pitchFamily="66" charset="0"/>
              </a:rPr>
              <a:t/>
            </a:r>
            <a:br>
              <a:rPr lang="sl-SI" sz="3200" dirty="0">
                <a:latin typeface="Comic Sans MS" pitchFamily="66" charset="0"/>
              </a:rPr>
            </a:br>
            <a:r>
              <a:rPr lang="sl-SI" sz="3200" dirty="0" smtClean="0">
                <a:latin typeface="Comic Sans MS" pitchFamily="66" charset="0"/>
              </a:rPr>
              <a:t/>
            </a:r>
            <a:br>
              <a:rPr lang="sl-SI" sz="3200" dirty="0" smtClean="0">
                <a:latin typeface="Comic Sans MS" pitchFamily="66" charset="0"/>
              </a:rPr>
            </a:br>
            <a:r>
              <a:rPr lang="sl-SI" sz="3200" dirty="0">
                <a:latin typeface="Comic Sans MS" pitchFamily="66" charset="0"/>
              </a:rPr>
              <a:t/>
            </a:r>
            <a:br>
              <a:rPr lang="sl-SI" sz="3200" dirty="0">
                <a:latin typeface="Comic Sans MS" pitchFamily="66" charset="0"/>
              </a:rPr>
            </a:br>
            <a:r>
              <a:rPr lang="sl-SI" sz="3200" dirty="0" smtClean="0">
                <a:latin typeface="Comic Sans MS" pitchFamily="66" charset="0"/>
              </a:rPr>
              <a:t/>
            </a:r>
            <a:br>
              <a:rPr lang="sl-SI" sz="3200" dirty="0" smtClean="0">
                <a:latin typeface="Comic Sans MS" pitchFamily="66" charset="0"/>
              </a:rPr>
            </a:br>
            <a:r>
              <a:rPr lang="sl-SI" sz="3200" dirty="0">
                <a:latin typeface="Comic Sans MS" pitchFamily="66" charset="0"/>
              </a:rPr>
              <a:t/>
            </a:r>
            <a:br>
              <a:rPr lang="sl-SI" sz="3200" dirty="0">
                <a:latin typeface="Comic Sans MS" pitchFamily="66" charset="0"/>
              </a:rPr>
            </a:br>
            <a:r>
              <a:rPr lang="sl-SI" sz="3200" dirty="0" smtClean="0">
                <a:latin typeface="Comic Sans MS" pitchFamily="66" charset="0"/>
              </a:rPr>
              <a:t/>
            </a:r>
            <a:br>
              <a:rPr lang="sl-SI" sz="3200" dirty="0" smtClean="0">
                <a:latin typeface="Comic Sans MS" pitchFamily="66" charset="0"/>
              </a:rPr>
            </a:br>
            <a:r>
              <a:rPr lang="sl-SI" sz="3200" b="1" dirty="0" smtClean="0">
                <a:latin typeface="Comic Sans MS" pitchFamily="66" charset="0"/>
              </a:rPr>
              <a:t>Danes naj bi na </a:t>
            </a:r>
            <a:r>
              <a:rPr lang="sl-SI" sz="3200" b="1" dirty="0">
                <a:latin typeface="Comic Sans MS" pitchFamily="66" charset="0"/>
              </a:rPr>
              <a:t>planetu Zemlja </a:t>
            </a:r>
            <a:r>
              <a:rPr lang="sl-SI" sz="3200" b="1" dirty="0" smtClean="0">
                <a:latin typeface="Comic Sans MS" pitchFamily="66" charset="0"/>
              </a:rPr>
              <a:t>obstajalo </a:t>
            </a:r>
            <a:r>
              <a:rPr lang="sl-SI" sz="3200" b="1" dirty="0">
                <a:latin typeface="Comic Sans MS" pitchFamily="66" charset="0"/>
              </a:rPr>
              <a:t>približno 9 milijonov različnih vrst rastlin in živali. </a:t>
            </a:r>
            <a:r>
              <a:rPr lang="sl-SI" sz="3200" b="1" dirty="0" smtClean="0">
                <a:latin typeface="Comic Sans MS" pitchFamily="66" charset="0"/>
              </a:rPr>
              <a:t/>
            </a:r>
            <a:br>
              <a:rPr lang="sl-SI" sz="3200" b="1" dirty="0" smtClean="0">
                <a:latin typeface="Comic Sans MS" pitchFamily="66" charset="0"/>
              </a:rPr>
            </a:br>
            <a:r>
              <a:rPr lang="sl-SI" sz="3200" b="1" dirty="0">
                <a:latin typeface="Comic Sans MS" pitchFamily="66" charset="0"/>
              </a:rPr>
              <a:t/>
            </a:r>
            <a:br>
              <a:rPr lang="sl-SI" sz="3200" b="1" dirty="0">
                <a:latin typeface="Comic Sans MS" pitchFamily="66" charset="0"/>
              </a:rPr>
            </a:br>
            <a:r>
              <a:rPr lang="sl-SI" sz="3200" b="1" dirty="0" smtClean="0">
                <a:latin typeface="Comic Sans MS" pitchFamily="66" charset="0"/>
              </a:rPr>
              <a:t>Vsa ta živa bitja živijo v najrazličnejših življenjskih prostorih in vsako od njih je enkratno in neponovljivo. </a:t>
            </a:r>
            <a:endParaRPr lang="sl-SI" sz="3200" b="1" dirty="0">
              <a:latin typeface="Comic Sans MS" pitchFamily="66" charset="0"/>
            </a:endParaRPr>
          </a:p>
        </p:txBody>
      </p:sp>
      <p:sp>
        <p:nvSpPr>
          <p:cNvPr id="4" name="Pravokotnik 3"/>
          <p:cNvSpPr/>
          <p:nvPr/>
        </p:nvSpPr>
        <p:spPr>
          <a:xfrm>
            <a:off x="6547884" y="6278479"/>
            <a:ext cx="5455468" cy="369332"/>
          </a:xfrm>
          <a:prstGeom prst="rect">
            <a:avLst/>
          </a:prstGeom>
        </p:spPr>
        <p:txBody>
          <a:bodyPr wrap="none">
            <a:spAutoFit/>
          </a:bodyPr>
          <a:lstStyle/>
          <a:p>
            <a:r>
              <a:rPr lang="sl-SI" dirty="0"/>
              <a:t>https://4d.rtvslo.si/arhiv/ugriznimo-znanost/174406417</a:t>
            </a:r>
          </a:p>
        </p:txBody>
      </p:sp>
    </p:spTree>
    <p:extLst>
      <p:ext uri="{BB962C8B-B14F-4D97-AF65-F5344CB8AC3E}">
        <p14:creationId xmlns:p14="http://schemas.microsoft.com/office/powerpoint/2010/main" xmlns="" val="1751410961"/>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2513" y="449612"/>
            <a:ext cx="11038115" cy="2262415"/>
          </a:xfrm>
        </p:spPr>
        <p:txBody>
          <a:bodyPr>
            <a:normAutofit fontScale="90000"/>
          </a:bodyPr>
          <a:lstStyle/>
          <a:p>
            <a:r>
              <a:rPr lang="sl-SI" sz="3200" b="1" dirty="0" smtClean="0">
                <a:latin typeface="Comic Sans MS" pitchFamily="66" charset="0"/>
              </a:rPr>
              <a:t>  Ne </a:t>
            </a:r>
            <a:r>
              <a:rPr lang="sl-SI" sz="3200" b="1" dirty="0">
                <a:latin typeface="Comic Sans MS" pitchFamily="66" charset="0"/>
              </a:rPr>
              <a:t>le ribe, tudi raki, školjke, …</a:t>
            </a:r>
            <a:br>
              <a:rPr lang="sl-SI" sz="3200" b="1" dirty="0">
                <a:latin typeface="Comic Sans MS" pitchFamily="66" charset="0"/>
              </a:rPr>
            </a:br>
            <a:r>
              <a:rPr lang="sl-SI" sz="3200" dirty="0"/>
              <a:t/>
            </a:r>
            <a:br>
              <a:rPr lang="sl-SI" sz="3200" dirty="0"/>
            </a:br>
            <a:r>
              <a:rPr lang="sl-SI" sz="3200" b="1" dirty="0" smtClean="0">
                <a:latin typeface="Comic Sans MS" pitchFamily="66" charset="0"/>
              </a:rPr>
              <a:t/>
            </a:r>
            <a:br>
              <a:rPr lang="sl-SI" sz="3200" b="1" dirty="0" smtClean="0">
                <a:latin typeface="Comic Sans MS" pitchFamily="66" charset="0"/>
              </a:rPr>
            </a:br>
            <a:r>
              <a:rPr lang="sl-SI" sz="3200" b="1" dirty="0">
                <a:latin typeface="Comic Sans MS" pitchFamily="66" charset="0"/>
              </a:rPr>
              <a:t/>
            </a:r>
            <a:br>
              <a:rPr lang="sl-SI" sz="3200" b="1" dirty="0">
                <a:latin typeface="Comic Sans MS" pitchFamily="66" charset="0"/>
              </a:rPr>
            </a:br>
            <a:r>
              <a:rPr lang="sl-SI" sz="3600" b="1" dirty="0" smtClean="0">
                <a:latin typeface="Comic Sans MS" pitchFamily="66" charset="0"/>
              </a:rPr>
              <a:t/>
            </a:r>
            <a:br>
              <a:rPr lang="sl-SI" sz="3600" b="1" dirty="0" smtClean="0">
                <a:latin typeface="Comic Sans MS" pitchFamily="66" charset="0"/>
              </a:rPr>
            </a:br>
            <a:r>
              <a:rPr lang="sl-SI" sz="3600" b="1" dirty="0" smtClean="0">
                <a:latin typeface="Comic Sans MS" pitchFamily="66" charset="0"/>
              </a:rPr>
              <a:t>  </a:t>
            </a:r>
            <a:endParaRPr lang="sl-SI" sz="3600" b="1" dirty="0">
              <a:latin typeface="Comic Sans MS" pitchFamily="66" charset="0"/>
            </a:endParaRPr>
          </a:p>
        </p:txBody>
      </p:sp>
      <p:sp>
        <p:nvSpPr>
          <p:cNvPr id="3" name="Pravokotnik 2"/>
          <p:cNvSpPr/>
          <p:nvPr/>
        </p:nvSpPr>
        <p:spPr>
          <a:xfrm>
            <a:off x="2732314" y="2236849"/>
            <a:ext cx="6096000" cy="1569660"/>
          </a:xfrm>
          <a:prstGeom prst="rect">
            <a:avLst/>
          </a:prstGeom>
        </p:spPr>
        <p:txBody>
          <a:bodyPr>
            <a:spAutoFit/>
          </a:bodyPr>
          <a:lstStyle/>
          <a:p>
            <a:r>
              <a:rPr lang="sl-SI" sz="9600" b="1" dirty="0">
                <a:latin typeface="Comic Sans MS" panose="030F0702030302020204" pitchFamily="66" charset="0"/>
              </a:rPr>
              <a:t> </a:t>
            </a:r>
          </a:p>
        </p:txBody>
      </p:sp>
      <p:pic>
        <p:nvPicPr>
          <p:cNvPr id="4" name="Picture 4" descr="F:\KORONA VIRUS\krab-1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1170175">
            <a:off x="4138092" y="799141"/>
            <a:ext cx="4781226" cy="2719860"/>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F:\KORONA VIRUS\image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74237">
            <a:off x="3326132" y="3767947"/>
            <a:ext cx="4575887" cy="2498675"/>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7" descr="F:\KORONA VIRUS\imag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173255">
            <a:off x="446771" y="1849768"/>
            <a:ext cx="3292718" cy="2191154"/>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2" descr="F:\KORONA VIRUS\images.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b="6657"/>
          <a:stretch/>
        </p:blipFill>
        <p:spPr bwMode="auto">
          <a:xfrm rot="447002">
            <a:off x="9179323" y="1809757"/>
            <a:ext cx="2657061" cy="3993503"/>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ravokotnik 7"/>
          <p:cNvSpPr/>
          <p:nvPr/>
        </p:nvSpPr>
        <p:spPr>
          <a:xfrm>
            <a:off x="6607628" y="6262692"/>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xmlns="" val="4260613031"/>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6607628" y="6262692"/>
            <a:ext cx="6096000" cy="276999"/>
          </a:xfrm>
          <a:prstGeom prst="rect">
            <a:avLst/>
          </a:prstGeom>
        </p:spPr>
        <p:txBody>
          <a:bodyPr>
            <a:spAutoFit/>
          </a:bodyPr>
          <a:lstStyle/>
          <a:p>
            <a:r>
              <a:rPr lang="sl-SI" sz="1200" dirty="0"/>
              <a:t>https://www.google.com/search?q=življenjski+prostor&amp;source=lnms&amp;tbm=isch&amp;sa=</a:t>
            </a:r>
          </a:p>
        </p:txBody>
      </p:sp>
      <p:sp>
        <p:nvSpPr>
          <p:cNvPr id="4" name="Pravokotnik 3"/>
          <p:cNvSpPr/>
          <p:nvPr/>
        </p:nvSpPr>
        <p:spPr>
          <a:xfrm>
            <a:off x="6307282" y="1417719"/>
            <a:ext cx="5884719" cy="2554545"/>
          </a:xfrm>
          <a:prstGeom prst="rect">
            <a:avLst/>
          </a:prstGeom>
        </p:spPr>
        <p:txBody>
          <a:bodyPr wrap="square">
            <a:spAutoFit/>
          </a:bodyPr>
          <a:lstStyle/>
          <a:p>
            <a:r>
              <a:rPr lang="sl-SI" sz="3200" b="1" dirty="0">
                <a:latin typeface="Comic Sans MS" pitchFamily="66" charset="0"/>
              </a:rPr>
              <a:t>Do škrg prehaja sveža voda, bogata s kisikom zaradi plavanja ali posebnih dihalnih gibov vodnih živali</a:t>
            </a:r>
            <a:r>
              <a:rPr lang="sl-SI" sz="3200" b="1" dirty="0" smtClean="0">
                <a:latin typeface="Comic Sans MS" pitchFamily="66" charset="0"/>
              </a:rPr>
              <a:t>. </a:t>
            </a:r>
            <a:r>
              <a:rPr lang="sl-SI" sz="3200" b="1" dirty="0">
                <a:latin typeface="Comic Sans MS" pitchFamily="66" charset="0"/>
              </a:rPr>
              <a:t/>
            </a:r>
            <a:br>
              <a:rPr lang="sl-SI" sz="3200" b="1" dirty="0">
                <a:latin typeface="Comic Sans MS" pitchFamily="66" charset="0"/>
              </a:rPr>
            </a:br>
            <a:endParaRPr lang="sl-SI" sz="3200" b="1" dirty="0">
              <a:latin typeface="Comic Sans MS" pitchFamily="66" charset="0"/>
            </a:endParaRPr>
          </a:p>
        </p:txBody>
      </p:sp>
      <p:sp>
        <p:nvSpPr>
          <p:cNvPr id="5" name="Pravokotnik 4"/>
          <p:cNvSpPr/>
          <p:nvPr/>
        </p:nvSpPr>
        <p:spPr>
          <a:xfrm>
            <a:off x="6607628" y="6493409"/>
            <a:ext cx="3262432" cy="261610"/>
          </a:xfrm>
          <a:prstGeom prst="rect">
            <a:avLst/>
          </a:prstGeom>
        </p:spPr>
        <p:txBody>
          <a:bodyPr wrap="none">
            <a:spAutoFit/>
          </a:bodyPr>
          <a:lstStyle/>
          <a:p>
            <a:r>
              <a:rPr lang="sl-SI" sz="1100" dirty="0">
                <a:latin typeface="Comic Sans MS" panose="030F0702030302020204" pitchFamily="66" charset="0"/>
              </a:rPr>
              <a:t>https://eucbeniki.sio.si/nit5/1394/index1.html</a:t>
            </a:r>
            <a:endParaRPr lang="sl-SI" sz="1100" dirty="0"/>
          </a:p>
        </p:txBody>
      </p:sp>
      <p:pic>
        <p:nvPicPr>
          <p:cNvPr id="3074" name="Picture 2" descr="F:\KORONA VIRUS\710972_205-serzant_domen_stanic.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20926245">
            <a:off x="711907" y="1215957"/>
            <a:ext cx="5354500" cy="40908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5217296"/>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8194" name="Picture 2" descr="F:\KORONA VIRUS\delfini-1-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95080"/>
            <a:ext cx="12192000" cy="724816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avokotnik 3"/>
          <p:cNvSpPr/>
          <p:nvPr/>
        </p:nvSpPr>
        <p:spPr>
          <a:xfrm>
            <a:off x="5624945" y="6410144"/>
            <a:ext cx="6096000" cy="276999"/>
          </a:xfrm>
          <a:prstGeom prst="rect">
            <a:avLst/>
          </a:prstGeom>
        </p:spPr>
        <p:txBody>
          <a:bodyPr>
            <a:spAutoFit/>
          </a:bodyPr>
          <a:lstStyle/>
          <a:p>
            <a:r>
              <a:rPr lang="sl-SI" sz="1200" dirty="0"/>
              <a:t>https://www.google.com/search?q=delfini&amp;tbm=isch&amp;ved=2ahUKEwjS3dvFtL</a:t>
            </a:r>
          </a:p>
        </p:txBody>
      </p:sp>
      <p:sp>
        <p:nvSpPr>
          <p:cNvPr id="3" name="Pravokotnik 2"/>
          <p:cNvSpPr/>
          <p:nvPr/>
        </p:nvSpPr>
        <p:spPr>
          <a:xfrm>
            <a:off x="685799" y="567173"/>
            <a:ext cx="11128663" cy="5509200"/>
          </a:xfrm>
          <a:prstGeom prst="rect">
            <a:avLst/>
          </a:prstGeom>
        </p:spPr>
        <p:txBody>
          <a:bodyPr wrap="square">
            <a:spAutoFit/>
          </a:bodyPr>
          <a:lstStyle/>
          <a:p>
            <a:r>
              <a:rPr lang="sl-SI" sz="3200" b="1" dirty="0">
                <a:latin typeface="Comic Sans MS" panose="030F0702030302020204" pitchFamily="66" charset="0"/>
              </a:rPr>
              <a:t>S čim pa dihajo delfini, </a:t>
            </a:r>
            <a:r>
              <a:rPr lang="sl-SI" sz="3200" b="1" dirty="0" smtClean="0">
                <a:latin typeface="Comic Sans MS" panose="030F0702030302020204" pitchFamily="66" charset="0"/>
              </a:rPr>
              <a:t>kiti in </a:t>
            </a:r>
            <a:r>
              <a:rPr lang="sl-SI" sz="3200" b="1" dirty="0" smtClean="0">
                <a:latin typeface="Comic Sans MS" panose="030F0702030302020204" pitchFamily="66" charset="0"/>
              </a:rPr>
              <a:t>morske </a:t>
            </a:r>
            <a:r>
              <a:rPr lang="sl-SI" sz="3200" b="1" dirty="0" smtClean="0">
                <a:latin typeface="Comic Sans MS" panose="030F0702030302020204" pitchFamily="66" charset="0"/>
              </a:rPr>
              <a:t>želve? </a:t>
            </a:r>
            <a:r>
              <a:rPr lang="sl-SI" sz="3200" b="1" dirty="0">
                <a:latin typeface="Comic Sans MS" panose="030F0702030302020204" pitchFamily="66" charset="0"/>
              </a:rPr>
              <a:t/>
            </a:r>
            <a:br>
              <a:rPr lang="sl-SI" sz="3200" b="1" dirty="0">
                <a:latin typeface="Comic Sans MS" panose="030F0702030302020204" pitchFamily="66" charset="0"/>
              </a:rPr>
            </a:br>
            <a:r>
              <a:rPr lang="sl-SI" sz="3200" b="1" dirty="0">
                <a:latin typeface="Comic Sans MS" panose="030F0702030302020204" pitchFamily="66" charset="0"/>
              </a:rPr>
              <a:t/>
            </a:r>
            <a:br>
              <a:rPr lang="sl-SI" sz="3200" b="1" dirty="0">
                <a:latin typeface="Comic Sans MS" panose="030F0702030302020204" pitchFamily="66" charset="0"/>
              </a:rPr>
            </a:br>
            <a:r>
              <a:rPr lang="sl-SI" sz="3200" b="1" dirty="0">
                <a:latin typeface="Comic Sans MS" panose="030F0702030302020204" pitchFamily="66" charset="0"/>
              </a:rPr>
              <a:t/>
            </a:r>
            <a:br>
              <a:rPr lang="sl-SI" sz="3200" b="1" dirty="0">
                <a:latin typeface="Comic Sans MS" panose="030F0702030302020204" pitchFamily="66" charset="0"/>
              </a:rPr>
            </a:br>
            <a:endParaRPr lang="sl-SI" sz="3200" b="1" dirty="0" smtClean="0">
              <a:latin typeface="Comic Sans MS" panose="030F0702030302020204" pitchFamily="66" charset="0"/>
            </a:endParaRPr>
          </a:p>
          <a:p>
            <a:endParaRPr lang="sl-SI" sz="3200" b="1" dirty="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a:latin typeface="Comic Sans MS" panose="030F0702030302020204" pitchFamily="66" charset="0"/>
            </a:endParaRPr>
          </a:p>
          <a:p>
            <a:endParaRPr lang="sl-SI" sz="3200" b="1" dirty="0" smtClean="0">
              <a:latin typeface="Comic Sans MS" panose="030F0702030302020204" pitchFamily="66" charset="0"/>
            </a:endParaRPr>
          </a:p>
          <a:p>
            <a:endParaRPr lang="sl-SI" sz="3200" b="1" dirty="0">
              <a:latin typeface="Comic Sans MS" panose="030F0702030302020204" pitchFamily="66" charset="0"/>
            </a:endParaRPr>
          </a:p>
        </p:txBody>
      </p:sp>
    </p:spTree>
    <p:extLst>
      <p:ext uri="{BB962C8B-B14F-4D97-AF65-F5344CB8AC3E}">
        <p14:creationId xmlns:p14="http://schemas.microsoft.com/office/powerpoint/2010/main" xmlns="" val="94949139"/>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83573" y="389036"/>
            <a:ext cx="10515600" cy="1325563"/>
          </a:xfrm>
        </p:spPr>
        <p:txBody>
          <a:bodyPr>
            <a:noAutofit/>
          </a:bodyPr>
          <a:lstStyle/>
          <a:p>
            <a:r>
              <a:rPr lang="sl-SI" sz="3200" dirty="0">
                <a:latin typeface="Comic Sans MS" pitchFamily="66" charset="0"/>
              </a:rPr>
              <a:t>Te živali dihajo s pljuči, </a:t>
            </a:r>
            <a:r>
              <a:rPr lang="sl-SI" sz="3200" dirty="0" smtClean="0">
                <a:latin typeface="Comic Sans MS" pitchFamily="66" charset="0"/>
              </a:rPr>
              <a:t/>
            </a:r>
            <a:br>
              <a:rPr lang="sl-SI" sz="3200" dirty="0" smtClean="0">
                <a:latin typeface="Comic Sans MS" pitchFamily="66" charset="0"/>
              </a:rPr>
            </a:br>
            <a:r>
              <a:rPr lang="sl-SI" sz="3200" dirty="0" smtClean="0">
                <a:latin typeface="Comic Sans MS" pitchFamily="66" charset="0"/>
              </a:rPr>
              <a:t>zato </a:t>
            </a:r>
            <a:r>
              <a:rPr lang="sl-SI" sz="3200" dirty="0">
                <a:latin typeface="Comic Sans MS" pitchFamily="66" charset="0"/>
              </a:rPr>
              <a:t>morajo po zrak vedno </a:t>
            </a:r>
            <a:r>
              <a:rPr lang="sl-SI" sz="3200" dirty="0" smtClean="0">
                <a:latin typeface="Comic Sans MS" pitchFamily="66" charset="0"/>
              </a:rPr>
              <a:t>na </a:t>
            </a:r>
            <a:r>
              <a:rPr lang="sl-SI" sz="3200" dirty="0">
                <a:latin typeface="Comic Sans MS" pitchFamily="66" charset="0"/>
              </a:rPr>
              <a:t>površje. </a:t>
            </a:r>
            <a:br>
              <a:rPr lang="sl-SI" sz="3200" dirty="0">
                <a:latin typeface="Comic Sans MS" pitchFamily="66" charset="0"/>
              </a:rPr>
            </a:br>
            <a:r>
              <a:rPr lang="sl-SI" sz="3200" dirty="0">
                <a:latin typeface="Comic Sans MS" pitchFamily="66" charset="0"/>
              </a:rPr>
              <a:t/>
            </a:r>
            <a:br>
              <a:rPr lang="sl-SI" sz="3200" dirty="0">
                <a:latin typeface="Comic Sans MS" pitchFamily="66" charset="0"/>
              </a:rPr>
            </a:br>
            <a:endParaRPr lang="sl-SI" sz="3200" dirty="0">
              <a:latin typeface="Comic Sans MS" pitchFamily="66" charset="0"/>
            </a:endParaRPr>
          </a:p>
        </p:txBody>
      </p:sp>
      <p:sp>
        <p:nvSpPr>
          <p:cNvPr id="4" name="Pravokotnik 3"/>
          <p:cNvSpPr/>
          <p:nvPr/>
        </p:nvSpPr>
        <p:spPr>
          <a:xfrm>
            <a:off x="5624945" y="6410144"/>
            <a:ext cx="6096000" cy="276999"/>
          </a:xfrm>
          <a:prstGeom prst="rect">
            <a:avLst/>
          </a:prstGeom>
        </p:spPr>
        <p:txBody>
          <a:bodyPr>
            <a:spAutoFit/>
          </a:bodyPr>
          <a:lstStyle/>
          <a:p>
            <a:r>
              <a:rPr lang="sl-SI" sz="1200" dirty="0"/>
              <a:t>https://www.google.com/search?q=delfini&amp;tbm=isch&amp;ved=2ahUKEwjS3dvFtL</a:t>
            </a:r>
          </a:p>
        </p:txBody>
      </p:sp>
      <p:pic>
        <p:nvPicPr>
          <p:cNvPr id="9218" name="Picture 2" descr="F:\KORONA VIRUS\index.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314738">
            <a:off x="7612922" y="286716"/>
            <a:ext cx="2628900" cy="1733550"/>
          </a:xfrm>
          <a:prstGeom prst="rect">
            <a:avLst/>
          </a:prstGeom>
          <a:noFill/>
          <a:extLst>
            <a:ext uri="{909E8E84-426E-40DD-AFC4-6F175D3DCCD1}">
              <a14:hiddenFill xmlns:a14="http://schemas.microsoft.com/office/drawing/2010/main" xmlns="">
                <a:solidFill>
                  <a:srgbClr val="FFFFFF"/>
                </a:solidFill>
              </a14:hiddenFill>
            </a:ext>
          </a:extLst>
        </p:spPr>
      </p:pic>
      <p:pic>
        <p:nvPicPr>
          <p:cNvPr id="9219" name="Picture 3" descr="F:\KORONA VIRUS\2121423.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1197870">
            <a:off x="6756079" y="2342425"/>
            <a:ext cx="4875599" cy="36604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Pravokotnik 5"/>
          <p:cNvSpPr/>
          <p:nvPr/>
        </p:nvSpPr>
        <p:spPr>
          <a:xfrm>
            <a:off x="5624945" y="6271644"/>
            <a:ext cx="3857723" cy="276999"/>
          </a:xfrm>
          <a:prstGeom prst="rect">
            <a:avLst/>
          </a:prstGeom>
        </p:spPr>
        <p:txBody>
          <a:bodyPr wrap="none">
            <a:spAutoFit/>
          </a:bodyPr>
          <a:lstStyle/>
          <a:p>
            <a:r>
              <a:rPr lang="sl-SI" sz="1200" dirty="0"/>
              <a:t>https://www.google.com/search?q=morska+želva+diha&amp;hl</a:t>
            </a:r>
          </a:p>
        </p:txBody>
      </p:sp>
      <p:pic>
        <p:nvPicPr>
          <p:cNvPr id="9220" name="Picture 4" descr="F:\KORONA VIRUS\96B6270F-8D28-45A0-A45B-30DB873275BE_pj930030_z1.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3231" t="1582" r="2310" b="1780"/>
          <a:stretch/>
        </p:blipFill>
        <p:spPr bwMode="auto">
          <a:xfrm rot="21190052">
            <a:off x="371099" y="1372050"/>
            <a:ext cx="5998465" cy="48369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1932705"/>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6146" name="Picture 2" descr="F:\KORONA VIRUS\9ddbdced-629f-4acc-9346-2d38b9ce7c9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770860"/>
            <a:ext cx="12192000" cy="9144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Pravokotnik 3"/>
          <p:cNvSpPr/>
          <p:nvPr/>
        </p:nvSpPr>
        <p:spPr>
          <a:xfrm>
            <a:off x="7528897" y="7598164"/>
            <a:ext cx="7997536" cy="261610"/>
          </a:xfrm>
          <a:prstGeom prst="rect">
            <a:avLst/>
          </a:prstGeom>
        </p:spPr>
        <p:txBody>
          <a:bodyPr wrap="square">
            <a:spAutoFit/>
          </a:bodyPr>
          <a:lstStyle/>
          <a:p>
            <a:r>
              <a:rPr lang="sl-SI" sz="1100" dirty="0"/>
              <a:t>https://</a:t>
            </a:r>
            <a:r>
              <a:rPr lang="sl-SI" sz="1100" dirty="0" smtClean="0"/>
              <a:t>www.google.com/search?q=vodne+rastline+dihanje&amp;tbm</a:t>
            </a:r>
            <a:endParaRPr lang="sl-SI" sz="1100" dirty="0"/>
          </a:p>
        </p:txBody>
      </p:sp>
      <p:sp>
        <p:nvSpPr>
          <p:cNvPr id="3" name="Pravokotnik 2"/>
          <p:cNvSpPr/>
          <p:nvPr/>
        </p:nvSpPr>
        <p:spPr>
          <a:xfrm>
            <a:off x="458245" y="2658140"/>
            <a:ext cx="7145080" cy="1569660"/>
          </a:xfrm>
          <a:prstGeom prst="rect">
            <a:avLst/>
          </a:prstGeom>
        </p:spPr>
        <p:txBody>
          <a:bodyPr wrap="square">
            <a:spAutoFit/>
          </a:bodyPr>
          <a:lstStyle/>
          <a:p>
            <a:r>
              <a:rPr lang="sl-SI" sz="3200" b="1" dirty="0">
                <a:solidFill>
                  <a:schemeClr val="accent6">
                    <a:lumMod val="20000"/>
                    <a:lumOff val="80000"/>
                  </a:schemeClr>
                </a:solidFill>
                <a:latin typeface="Comic Sans MS" pitchFamily="66" charset="0"/>
              </a:rPr>
              <a:t>Drobne živali in rastline, ki živijo v vodi</a:t>
            </a:r>
            <a:r>
              <a:rPr lang="sl-SI" sz="3200" b="1" dirty="0" smtClean="0">
                <a:solidFill>
                  <a:schemeClr val="accent6">
                    <a:lumMod val="20000"/>
                    <a:lumOff val="80000"/>
                  </a:schemeClr>
                </a:solidFill>
                <a:latin typeface="Comic Sans MS" pitchFamily="66" charset="0"/>
              </a:rPr>
              <a:t>, </a:t>
            </a:r>
            <a:r>
              <a:rPr lang="sl-SI" sz="3200" b="1" dirty="0">
                <a:solidFill>
                  <a:schemeClr val="accent6">
                    <a:lumMod val="20000"/>
                    <a:lumOff val="80000"/>
                  </a:schemeClr>
                </a:solidFill>
                <a:latin typeface="Comic Sans MS" pitchFamily="66" charset="0"/>
              </a:rPr>
              <a:t>sprejemajo kisik iz vode skozi celotno površino telesa.</a:t>
            </a:r>
            <a:endParaRPr lang="sl-SI" sz="3200" dirty="0">
              <a:solidFill>
                <a:schemeClr val="accent6">
                  <a:lumMod val="20000"/>
                  <a:lumOff val="80000"/>
                </a:schemeClr>
              </a:solidFill>
            </a:endParaRPr>
          </a:p>
        </p:txBody>
      </p:sp>
      <p:sp>
        <p:nvSpPr>
          <p:cNvPr id="6" name="Pravokotnik 5"/>
          <p:cNvSpPr/>
          <p:nvPr/>
        </p:nvSpPr>
        <p:spPr>
          <a:xfrm>
            <a:off x="5844363" y="6412560"/>
            <a:ext cx="6096000" cy="276999"/>
          </a:xfrm>
          <a:prstGeom prst="rect">
            <a:avLst/>
          </a:prstGeom>
        </p:spPr>
        <p:txBody>
          <a:bodyPr>
            <a:spAutoFit/>
          </a:bodyPr>
          <a:lstStyle/>
          <a:p>
            <a:r>
              <a:rPr lang="sl-SI" sz="1200" dirty="0"/>
              <a:t>https://www.google.com/search?q=drobne+vodne+živali+ki+dihajo+s+celotno+površino</a:t>
            </a:r>
          </a:p>
        </p:txBody>
      </p:sp>
    </p:spTree>
    <p:extLst>
      <p:ext uri="{BB962C8B-B14F-4D97-AF65-F5344CB8AC3E}">
        <p14:creationId xmlns:p14="http://schemas.microsoft.com/office/powerpoint/2010/main" xmlns="" val="197130937"/>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1026" name="Picture 2" descr="F:\KORONA VIRUS\gallery_NAR20150618ZIGDSCN989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rot="527247">
            <a:off x="7788203" y="468394"/>
            <a:ext cx="3908237" cy="2826958"/>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F:\KORONA VIRUS\gallery_NAR20150618ZIGDSCN993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261079">
            <a:off x="151902" y="4120884"/>
            <a:ext cx="3159659" cy="2359212"/>
          </a:xfrm>
          <a:prstGeom prst="rect">
            <a:avLst/>
          </a:prstGeom>
          <a:noFill/>
          <a:extLst>
            <a:ext uri="{909E8E84-426E-40DD-AFC4-6F175D3DCCD1}">
              <a14:hiddenFill xmlns:a14="http://schemas.microsoft.com/office/drawing/2010/main" xmlns="">
                <a:solidFill>
                  <a:srgbClr val="FFFFFF"/>
                </a:solidFill>
              </a14:hiddenFill>
            </a:ext>
          </a:extLst>
        </p:spPr>
      </p:pic>
      <p:pic>
        <p:nvPicPr>
          <p:cNvPr id="1029" name="Picture 5" descr="F:\KORONA VIRUS\ezIA2dCs-8Jsc4mznka_QefQNjLghNE7jlGcGd7840Q9Fd1qNUB_FjIk5MB2_N9_-OnO-CKD3cVUzFWGUBaNMYW2Q03_ln-v7fJVcnz0L0oiGb6pmaPfZccuyqWT0N2q018II6wAeRwGvZtoXYU_wXGNhKenjDRW47Pu6SrCV2q4vx2OrT9FWA.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21145785">
            <a:off x="1427918" y="332215"/>
            <a:ext cx="4519067" cy="33893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Pravokotnik 7"/>
          <p:cNvSpPr/>
          <p:nvPr/>
        </p:nvSpPr>
        <p:spPr>
          <a:xfrm>
            <a:off x="5949305" y="6431785"/>
            <a:ext cx="6096000" cy="276999"/>
          </a:xfrm>
          <a:prstGeom prst="rect">
            <a:avLst/>
          </a:prstGeom>
        </p:spPr>
        <p:txBody>
          <a:bodyPr>
            <a:spAutoFit/>
          </a:bodyPr>
          <a:lstStyle/>
          <a:p>
            <a:r>
              <a:rPr lang="sl-SI" sz="1200" dirty="0"/>
              <a:t>https://www.google.com/search?q=drobne+vodne+živali+ki+dihajo+s+celotno+površino</a:t>
            </a:r>
          </a:p>
        </p:txBody>
      </p:sp>
      <p:pic>
        <p:nvPicPr>
          <p:cNvPr id="1031" name="Picture 7" descr="F:\KORONA VIRUS\Aplysina_aerophoba_1281.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27087" t="17082"/>
          <a:stretch/>
        </p:blipFill>
        <p:spPr bwMode="auto">
          <a:xfrm rot="21143606">
            <a:off x="5983224" y="3480889"/>
            <a:ext cx="3223958" cy="274961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46195853"/>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fontScale="90000"/>
          </a:bodyPr>
          <a:lstStyle/>
          <a:p>
            <a:r>
              <a:rPr lang="sl-SI" dirty="0" smtClean="0"/>
              <a:t/>
            </a:r>
            <a:br>
              <a:rPr lang="sl-SI" dirty="0" smtClean="0"/>
            </a:br>
            <a:r>
              <a:rPr lang="sl-SI" dirty="0"/>
              <a:t/>
            </a:r>
            <a:br>
              <a:rPr lang="sl-SI" dirty="0"/>
            </a:br>
            <a:r>
              <a:rPr lang="sl-SI" dirty="0" smtClean="0"/>
              <a:t/>
            </a:r>
            <a:br>
              <a:rPr lang="sl-SI" dirty="0" smtClean="0"/>
            </a:br>
            <a:r>
              <a:rPr lang="sl-SI" dirty="0" smtClean="0"/>
              <a:t/>
            </a:r>
            <a:br>
              <a:rPr lang="sl-SI" dirty="0" smtClean="0"/>
            </a:br>
            <a:r>
              <a:rPr lang="sl-SI" sz="3600" dirty="0" smtClean="0">
                <a:latin typeface="Comic Sans MS" pitchFamily="66" charset="0"/>
              </a:rPr>
              <a:t>Dihanje rastlin in živali poteka na različne načine. </a:t>
            </a:r>
            <a:br>
              <a:rPr lang="sl-SI" sz="3600" dirty="0" smtClean="0">
                <a:latin typeface="Comic Sans MS" pitchFamily="66" charset="0"/>
              </a:rPr>
            </a:br>
            <a:r>
              <a:rPr lang="sl-SI" sz="3600" dirty="0">
                <a:latin typeface="Comic Sans MS" pitchFamily="66" charset="0"/>
              </a:rPr>
              <a:t/>
            </a:r>
            <a:br>
              <a:rPr lang="sl-SI" sz="3600" dirty="0">
                <a:latin typeface="Comic Sans MS" pitchFamily="66" charset="0"/>
              </a:rPr>
            </a:br>
            <a:r>
              <a:rPr lang="sl-SI" sz="3600" dirty="0" smtClean="0">
                <a:latin typeface="Comic Sans MS" pitchFamily="66" charset="0"/>
              </a:rPr>
              <a:t/>
            </a:r>
            <a:br>
              <a:rPr lang="sl-SI" sz="3600" dirty="0" smtClean="0">
                <a:latin typeface="Comic Sans MS" pitchFamily="66" charset="0"/>
              </a:rPr>
            </a:br>
            <a:r>
              <a:rPr lang="sl-SI" sz="3600" dirty="0" smtClean="0">
                <a:latin typeface="Comic Sans MS" pitchFamily="66" charset="0"/>
              </a:rPr>
              <a:t>Vsem živim bitjem pa je skupno to, da za dihanje potrebujejo kisik.</a:t>
            </a:r>
            <a:endParaRPr lang="sl-SI" sz="3600" dirty="0">
              <a:latin typeface="Comic Sans MS" pitchFamily="66" charset="0"/>
            </a:endParaRPr>
          </a:p>
        </p:txBody>
      </p:sp>
    </p:spTree>
    <p:extLst>
      <p:ext uri="{BB962C8B-B14F-4D97-AF65-F5344CB8AC3E}">
        <p14:creationId xmlns:p14="http://schemas.microsoft.com/office/powerpoint/2010/main" xmlns="" val="4224293903"/>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2676" y="-301336"/>
            <a:ext cx="12874676" cy="7167080"/>
          </a:xfrm>
          <a:prstGeom prst="rect">
            <a:avLst/>
          </a:prstGeom>
        </p:spPr>
      </p:pic>
      <p:sp>
        <p:nvSpPr>
          <p:cNvPr id="2" name="Naslov 1"/>
          <p:cNvSpPr>
            <a:spLocks noGrp="1"/>
          </p:cNvSpPr>
          <p:nvPr>
            <p:ph type="title"/>
          </p:nvPr>
        </p:nvSpPr>
        <p:spPr/>
        <p:txBody>
          <a:bodyPr>
            <a:normAutofit/>
          </a:bodyPr>
          <a:lstStyle/>
          <a:p>
            <a:r>
              <a:rPr lang="sl-SI" dirty="0" smtClean="0"/>
              <a:t/>
            </a:r>
            <a:br>
              <a:rPr lang="sl-SI" dirty="0" smtClean="0"/>
            </a:br>
            <a:endParaRPr lang="sl-SI" dirty="0">
              <a:solidFill>
                <a:schemeClr val="bg1"/>
              </a:solidFill>
              <a:latin typeface="Comic Sans MS" panose="030F0702030302020204" pitchFamily="66" charset="0"/>
            </a:endParaRPr>
          </a:p>
        </p:txBody>
      </p:sp>
      <p:sp>
        <p:nvSpPr>
          <p:cNvPr id="6" name="Pravokotnik 5"/>
          <p:cNvSpPr/>
          <p:nvPr/>
        </p:nvSpPr>
        <p:spPr>
          <a:xfrm>
            <a:off x="9362724" y="6482283"/>
            <a:ext cx="2483372" cy="246221"/>
          </a:xfrm>
          <a:prstGeom prst="rect">
            <a:avLst/>
          </a:prstGeom>
        </p:spPr>
        <p:txBody>
          <a:bodyPr wrap="none">
            <a:spAutoFit/>
          </a:bodyPr>
          <a:lstStyle/>
          <a:p>
            <a:r>
              <a:rPr lang="sl-SI" sz="1000" b="1" dirty="0" smtClean="0"/>
              <a:t>https://insertmedia.bing.office.net/images</a:t>
            </a:r>
            <a:endParaRPr lang="sl-SI" sz="1000" dirty="0"/>
          </a:p>
        </p:txBody>
      </p:sp>
      <p:sp>
        <p:nvSpPr>
          <p:cNvPr id="7" name="Pravokotnik 6"/>
          <p:cNvSpPr/>
          <p:nvPr/>
        </p:nvSpPr>
        <p:spPr>
          <a:xfrm>
            <a:off x="290945" y="330091"/>
            <a:ext cx="11562202" cy="2554545"/>
          </a:xfrm>
          <a:prstGeom prst="rect">
            <a:avLst/>
          </a:prstGeom>
        </p:spPr>
        <p:txBody>
          <a:bodyPr wrap="square">
            <a:spAutoFit/>
          </a:bodyPr>
          <a:lstStyle/>
          <a:p>
            <a:r>
              <a:rPr lang="sl-SI" sz="3200" b="1" dirty="0" smtClean="0">
                <a:solidFill>
                  <a:schemeClr val="accent6">
                    <a:lumMod val="20000"/>
                    <a:lumOff val="80000"/>
                  </a:schemeClr>
                </a:solidFill>
                <a:latin typeface="Comic Sans MS" pitchFamily="66" charset="0"/>
              </a:rPr>
              <a:t>Prišel/prišla </a:t>
            </a:r>
            <a:r>
              <a:rPr lang="sl-SI" sz="3200" b="1" dirty="0">
                <a:solidFill>
                  <a:schemeClr val="accent6">
                    <a:lumMod val="20000"/>
                    <a:lumOff val="80000"/>
                  </a:schemeClr>
                </a:solidFill>
                <a:latin typeface="Comic Sans MS" pitchFamily="66" charset="0"/>
              </a:rPr>
              <a:t>si do konca današnje predstavitve</a:t>
            </a:r>
            <a:r>
              <a:rPr lang="sl-SI" sz="3200" b="1" dirty="0" smtClean="0">
                <a:solidFill>
                  <a:schemeClr val="accent6">
                    <a:lumMod val="20000"/>
                    <a:lumOff val="80000"/>
                  </a:schemeClr>
                </a:solidFill>
                <a:latin typeface="Comic Sans MS" pitchFamily="66" charset="0"/>
              </a:rPr>
              <a:t>. Upam, da si v njej užival/a in morda spoznal/a kaj novega o živih bitjih na našem planetu. </a:t>
            </a:r>
          </a:p>
          <a:p>
            <a:r>
              <a:rPr lang="sl-SI" sz="3200" b="1" dirty="0" smtClean="0">
                <a:solidFill>
                  <a:schemeClr val="accent6">
                    <a:lumMod val="20000"/>
                    <a:lumOff val="80000"/>
                  </a:schemeClr>
                </a:solidFill>
                <a:latin typeface="Comic Sans MS" pitchFamily="66" charset="0"/>
              </a:rPr>
              <a:t>					</a:t>
            </a:r>
            <a:r>
              <a:rPr lang="sl-SI" sz="3200" b="1" dirty="0" smtClean="0">
                <a:solidFill>
                  <a:schemeClr val="bg1"/>
                </a:solidFill>
                <a:latin typeface="Comic Sans MS" pitchFamily="66" charset="0"/>
              </a:rPr>
              <a:t>Na koncu še obljubljena naloga:</a:t>
            </a:r>
            <a:r>
              <a:rPr lang="sl-SI" sz="3200" b="1" dirty="0">
                <a:solidFill>
                  <a:schemeClr val="bg1"/>
                </a:solidFill>
                <a:latin typeface="Comic Sans MS" pitchFamily="66" charset="0"/>
              </a:rPr>
              <a:t/>
            </a:r>
            <a:br>
              <a:rPr lang="sl-SI" sz="3200" b="1" dirty="0">
                <a:solidFill>
                  <a:schemeClr val="bg1"/>
                </a:solidFill>
                <a:latin typeface="Comic Sans MS" pitchFamily="66" charset="0"/>
              </a:rPr>
            </a:br>
            <a:endParaRPr lang="sl-SI" sz="3200" dirty="0">
              <a:solidFill>
                <a:schemeClr val="bg1"/>
              </a:solidFill>
            </a:endParaRPr>
          </a:p>
        </p:txBody>
      </p:sp>
    </p:spTree>
    <p:extLst>
      <p:ext uri="{BB962C8B-B14F-4D97-AF65-F5344CB8AC3E}">
        <p14:creationId xmlns:p14="http://schemas.microsoft.com/office/powerpoint/2010/main" xmlns="" val="3394759153"/>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8200" y="365125"/>
            <a:ext cx="10515600" cy="5620039"/>
          </a:xfrm>
        </p:spPr>
        <p:txBody>
          <a:bodyPr>
            <a:normAutofit fontScale="90000"/>
          </a:bodyPr>
          <a:lstStyle/>
          <a:p>
            <a:pPr marL="0" indent="0"/>
            <a:r>
              <a:rPr lang="sl-SI" sz="3600" b="1" dirty="0" smtClean="0">
                <a:latin typeface="Comic Sans MS" pitchFamily="66" charset="0"/>
              </a:rPr>
              <a:t/>
            </a:r>
            <a:br>
              <a:rPr lang="sl-SI" sz="3600" b="1" dirty="0" smtClean="0">
                <a:latin typeface="Comic Sans MS" pitchFamily="66" charset="0"/>
              </a:rPr>
            </a:br>
            <a:r>
              <a:rPr lang="sl-SI" sz="3600" b="1" dirty="0">
                <a:latin typeface="Comic Sans MS" pitchFamily="66" charset="0"/>
              </a:rPr>
              <a:t/>
            </a:r>
            <a:br>
              <a:rPr lang="sl-SI" sz="3600" b="1" dirty="0">
                <a:latin typeface="Comic Sans MS" pitchFamily="66" charset="0"/>
              </a:rPr>
            </a:br>
            <a:r>
              <a:rPr lang="sl-SI" sz="3600" b="1" dirty="0" smtClean="0">
                <a:latin typeface="Comic Sans MS" pitchFamily="66" charset="0"/>
              </a:rPr>
              <a:t>Preberi si vsebine v učbeniku, str. 62 in zapiši v zvezek: </a:t>
            </a:r>
            <a:br>
              <a:rPr lang="sl-SI" sz="3600" b="1" dirty="0" smtClean="0">
                <a:latin typeface="Comic Sans MS" pitchFamily="66" charset="0"/>
              </a:rPr>
            </a:br>
            <a:r>
              <a:rPr lang="sl-SI" dirty="0"/>
              <a:t/>
            </a:r>
            <a:br>
              <a:rPr lang="sl-SI" dirty="0"/>
            </a:br>
            <a:r>
              <a:rPr lang="sl-SI" sz="3600" b="1" dirty="0">
                <a:solidFill>
                  <a:srgbClr val="FF0000"/>
                </a:solidFill>
                <a:latin typeface="Comic Sans MS" pitchFamily="66" charset="0"/>
              </a:rPr>
              <a:t>ŽIVLJENJSKI PROSTOR </a:t>
            </a:r>
            <a:r>
              <a:rPr lang="sl-SI" sz="3600" b="1" dirty="0" smtClean="0">
                <a:solidFill>
                  <a:srgbClr val="FF0000"/>
                </a:solidFill>
                <a:latin typeface="Comic Sans MS" pitchFamily="66" charset="0"/>
              </a:rPr>
              <a:t/>
            </a:r>
            <a:br>
              <a:rPr lang="sl-SI" sz="3600" b="1" dirty="0" smtClean="0">
                <a:solidFill>
                  <a:srgbClr val="FF0000"/>
                </a:solidFill>
                <a:latin typeface="Comic Sans MS" pitchFamily="66" charset="0"/>
              </a:rPr>
            </a:br>
            <a:r>
              <a:rPr lang="sl-SI" sz="3600" b="1" dirty="0">
                <a:solidFill>
                  <a:srgbClr val="FF0000"/>
                </a:solidFill>
                <a:latin typeface="Comic Sans MS" pitchFamily="66" charset="0"/>
              </a:rPr>
              <a:t/>
            </a:r>
            <a:br>
              <a:rPr lang="sl-SI" sz="3600" b="1" dirty="0">
                <a:solidFill>
                  <a:srgbClr val="FF0000"/>
                </a:solidFill>
                <a:latin typeface="Comic Sans MS" pitchFamily="66" charset="0"/>
              </a:rPr>
            </a:br>
            <a:r>
              <a:rPr lang="sl-SI" sz="1800" b="1" cap="all" dirty="0" smtClean="0">
                <a:solidFill>
                  <a:srgbClr val="FF0000"/>
                </a:solidFill>
                <a:latin typeface="Comic Sans MS" pitchFamily="66" charset="0"/>
              </a:rPr>
              <a:t>Vsa </a:t>
            </a:r>
            <a:r>
              <a:rPr lang="sl-SI" sz="1800" b="1" cap="all" dirty="0">
                <a:solidFill>
                  <a:srgbClr val="FF0000"/>
                </a:solidFill>
                <a:latin typeface="Comic Sans MS" pitchFamily="66" charset="0"/>
              </a:rPr>
              <a:t>živa bitja potrebujejo kisik </a:t>
            </a:r>
            <a:r>
              <a:rPr lang="sl-SI" sz="1800" b="1" cap="all" dirty="0" smtClean="0">
                <a:solidFill>
                  <a:srgbClr val="FF0000"/>
                </a:solidFill>
                <a:latin typeface="Comic Sans MS" pitchFamily="66" charset="0"/>
              </a:rPr>
              <a:t/>
            </a:r>
            <a:br>
              <a:rPr lang="sl-SI" sz="1800" b="1" cap="all" dirty="0" smtClean="0">
                <a:solidFill>
                  <a:srgbClr val="FF0000"/>
                </a:solidFill>
                <a:latin typeface="Comic Sans MS" pitchFamily="66" charset="0"/>
              </a:rPr>
            </a:br>
            <a:r>
              <a:rPr lang="sl-SI" sz="3600" b="1" dirty="0">
                <a:solidFill>
                  <a:srgbClr val="FF0000"/>
                </a:solidFill>
                <a:latin typeface="Comic Sans MS" pitchFamily="66" charset="0"/>
              </a:rPr>
              <a:t/>
            </a:r>
            <a:br>
              <a:rPr lang="sl-SI" sz="3600" b="1" dirty="0">
                <a:solidFill>
                  <a:srgbClr val="FF0000"/>
                </a:solidFill>
                <a:latin typeface="Comic Sans MS" pitchFamily="66" charset="0"/>
              </a:rPr>
            </a:br>
            <a:r>
              <a:rPr lang="sl-SI" sz="3600" b="1" dirty="0" smtClean="0">
                <a:latin typeface="Comic Sans MS" pitchFamily="66" charset="0"/>
              </a:rPr>
              <a:t>1.</a:t>
            </a:r>
            <a:r>
              <a:rPr lang="sl-SI" sz="3600" b="1" dirty="0" smtClean="0">
                <a:solidFill>
                  <a:srgbClr val="FF0000"/>
                </a:solidFill>
                <a:latin typeface="Comic Sans MS" pitchFamily="66" charset="0"/>
              </a:rPr>
              <a:t> </a:t>
            </a:r>
            <a:r>
              <a:rPr lang="sl-SI" sz="3600" b="1" dirty="0" smtClean="0">
                <a:latin typeface="Comic Sans MS" pitchFamily="66" charset="0"/>
              </a:rPr>
              <a:t>Preriši </a:t>
            </a:r>
            <a:r>
              <a:rPr lang="sl-SI" sz="3600" b="1" dirty="0">
                <a:latin typeface="Comic Sans MS" pitchFamily="66" charset="0"/>
              </a:rPr>
              <a:t>grafa </a:t>
            </a:r>
            <a:r>
              <a:rPr lang="sl-SI" sz="3600" b="1" dirty="0" err="1" smtClean="0">
                <a:latin typeface="Comic Sans MS" pitchFamily="66" charset="0"/>
              </a:rPr>
              <a:t>kolačnika</a:t>
            </a:r>
            <a:r>
              <a:rPr lang="sl-SI" sz="3600" b="1" dirty="0" smtClean="0">
                <a:latin typeface="Comic Sans MS" pitchFamily="66" charset="0"/>
              </a:rPr>
              <a:t> (U, str. 62).</a:t>
            </a:r>
            <a:br>
              <a:rPr lang="sl-SI" sz="3600" b="1" dirty="0" smtClean="0">
                <a:latin typeface="Comic Sans MS" pitchFamily="66" charset="0"/>
              </a:rPr>
            </a:br>
            <a:r>
              <a:rPr lang="sl-SI" sz="3600" b="1" dirty="0" smtClean="0">
                <a:latin typeface="Comic Sans MS" pitchFamily="66" charset="0"/>
              </a:rPr>
              <a:t> </a:t>
            </a:r>
            <a:r>
              <a:rPr lang="sl-SI" sz="3600" b="1" dirty="0">
                <a:latin typeface="Comic Sans MS" pitchFamily="66" charset="0"/>
              </a:rPr>
              <a:t/>
            </a:r>
            <a:br>
              <a:rPr lang="sl-SI" sz="3600" b="1" dirty="0">
                <a:latin typeface="Comic Sans MS" pitchFamily="66" charset="0"/>
              </a:rPr>
            </a:br>
            <a:r>
              <a:rPr lang="sl-SI" sz="3600" b="1" dirty="0">
                <a:latin typeface="Comic Sans MS" pitchFamily="66" charset="0"/>
              </a:rPr>
              <a:t>Kisik potrebujejo za življenje tako vodne kakor kopenske živali in rastline. Kisik sprejemajo iz vode in zraka na različne načine. Mnoge vodne živali dihajo s škrgami, mnoge kopenske živali pa s pljuči</a:t>
            </a:r>
            <a:r>
              <a:rPr lang="sl-SI" sz="3600" b="1" dirty="0" smtClean="0">
                <a:latin typeface="Comic Sans MS" pitchFamily="66" charset="0"/>
              </a:rPr>
              <a:t>.</a:t>
            </a:r>
            <a:br>
              <a:rPr lang="sl-SI" sz="3600" b="1" dirty="0" smtClean="0">
                <a:latin typeface="Comic Sans MS" pitchFamily="66" charset="0"/>
              </a:rPr>
            </a:br>
            <a:r>
              <a:rPr lang="sl-SI" sz="3600" b="1" dirty="0">
                <a:latin typeface="Comic Sans MS" pitchFamily="66" charset="0"/>
              </a:rPr>
              <a:t/>
            </a:r>
            <a:br>
              <a:rPr lang="sl-SI" sz="3600" b="1" dirty="0">
                <a:latin typeface="Comic Sans MS" pitchFamily="66" charset="0"/>
              </a:rPr>
            </a:br>
            <a:endParaRPr lang="sl-SI" sz="3600" b="1" dirty="0">
              <a:latin typeface="Comic Sans MS" pitchFamily="66" charset="0"/>
            </a:endParaRPr>
          </a:p>
        </p:txBody>
      </p:sp>
    </p:spTree>
    <p:extLst>
      <p:ext uri="{BB962C8B-B14F-4D97-AF65-F5344CB8AC3E}">
        <p14:creationId xmlns:p14="http://schemas.microsoft.com/office/powerpoint/2010/main" xmlns="" val="180541537"/>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avokotnik 5"/>
          <p:cNvSpPr/>
          <p:nvPr/>
        </p:nvSpPr>
        <p:spPr>
          <a:xfrm>
            <a:off x="7564321" y="3605645"/>
            <a:ext cx="2535901" cy="584775"/>
          </a:xfrm>
          <a:prstGeom prst="rect">
            <a:avLst/>
          </a:prstGeom>
          <a:solidFill>
            <a:schemeClr val="bg1"/>
          </a:solidFill>
          <a:ln>
            <a:solidFill>
              <a:schemeClr val="accent1"/>
            </a:solidFill>
          </a:ln>
        </p:spPr>
        <p:txBody>
          <a:bodyPr wrap="square">
            <a:spAutoFit/>
          </a:bodyPr>
          <a:lstStyle/>
          <a:p>
            <a:r>
              <a:rPr lang="sl-SI" sz="3200" dirty="0" smtClean="0">
                <a:solidFill>
                  <a:schemeClr val="accent2">
                    <a:lumMod val="60000"/>
                    <a:lumOff val="40000"/>
                  </a:schemeClr>
                </a:solidFill>
                <a:hlinkClick r:id="rId2"/>
              </a:rPr>
              <a:t>KLIKNI TUKAJ</a:t>
            </a:r>
            <a:endParaRPr lang="sl-SI" sz="3200" dirty="0">
              <a:solidFill>
                <a:schemeClr val="accent2">
                  <a:lumMod val="60000"/>
                  <a:lumOff val="40000"/>
                </a:schemeClr>
              </a:solidFill>
            </a:endParaRPr>
          </a:p>
        </p:txBody>
      </p:sp>
      <p:sp>
        <p:nvSpPr>
          <p:cNvPr id="8" name="Naslov 7"/>
          <p:cNvSpPr>
            <a:spLocks noGrp="1"/>
          </p:cNvSpPr>
          <p:nvPr>
            <p:ph type="title"/>
          </p:nvPr>
        </p:nvSpPr>
        <p:spPr>
          <a:xfrm>
            <a:off x="688452" y="836341"/>
            <a:ext cx="10515600" cy="3132986"/>
          </a:xfrm>
        </p:spPr>
        <p:txBody>
          <a:bodyPr>
            <a:noAutofit/>
          </a:bodyPr>
          <a:lstStyle/>
          <a:p>
            <a:pPr algn="ctr"/>
            <a:r>
              <a:rPr lang="sl-SI" sz="3200" b="1" dirty="0" smtClean="0">
                <a:latin typeface="Comic Sans MS" pitchFamily="66" charset="0"/>
              </a:rPr>
              <a:t>Če želiš, si na koncu lahko ogledaš še kratek filmček o življenju pod vodo.</a:t>
            </a:r>
            <a:br>
              <a:rPr lang="sl-SI" sz="3200" b="1" dirty="0" smtClean="0">
                <a:latin typeface="Comic Sans MS" pitchFamily="66" charset="0"/>
              </a:rPr>
            </a:br>
            <a:r>
              <a:rPr lang="sl-SI" sz="3200" b="1" dirty="0" smtClean="0">
                <a:solidFill>
                  <a:schemeClr val="bg1"/>
                </a:solidFill>
                <a:latin typeface="Comic Sans MS" panose="030F0702030302020204" pitchFamily="66" charset="0"/>
                <a:sym typeface="Wingdings" panose="05000000000000000000" pitchFamily="2" charset="2"/>
              </a:rPr>
              <a:t/>
            </a:r>
            <a:br>
              <a:rPr lang="sl-SI" sz="3200" b="1" dirty="0" smtClean="0">
                <a:solidFill>
                  <a:schemeClr val="bg1"/>
                </a:solidFill>
                <a:latin typeface="Comic Sans MS" panose="030F0702030302020204" pitchFamily="66" charset="0"/>
                <a:sym typeface="Wingdings" panose="05000000000000000000" pitchFamily="2" charset="2"/>
              </a:rPr>
            </a:br>
            <a:r>
              <a:rPr lang="sl-SI" sz="1600" b="1" dirty="0" smtClean="0">
                <a:solidFill>
                  <a:schemeClr val="bg1"/>
                </a:solidFill>
                <a:latin typeface="Comic Sans MS" panose="030F0702030302020204" pitchFamily="66" charset="0"/>
                <a:sym typeface="Wingdings" panose="05000000000000000000" pitchFamily="2" charset="2"/>
              </a:rPr>
              <a:t/>
            </a:r>
            <a:br>
              <a:rPr lang="sl-SI" sz="1600" b="1" dirty="0" smtClean="0">
                <a:solidFill>
                  <a:schemeClr val="bg1"/>
                </a:solidFill>
                <a:latin typeface="Comic Sans MS" panose="030F0702030302020204" pitchFamily="66" charset="0"/>
                <a:sym typeface="Wingdings" panose="05000000000000000000" pitchFamily="2" charset="2"/>
              </a:rPr>
            </a:br>
            <a:endParaRPr lang="sl-SI" sz="1600" b="1" dirty="0">
              <a:solidFill>
                <a:schemeClr val="bg1"/>
              </a:solidFill>
              <a:latin typeface="Comic Sans MS" panose="030F0702030302020204" pitchFamily="66" charset="0"/>
            </a:endParaRPr>
          </a:p>
        </p:txBody>
      </p:sp>
      <p:sp>
        <p:nvSpPr>
          <p:cNvPr id="2" name="Pravokotnik 1"/>
          <p:cNvSpPr/>
          <p:nvPr/>
        </p:nvSpPr>
        <p:spPr>
          <a:xfrm>
            <a:off x="6387757" y="5956361"/>
            <a:ext cx="4889031" cy="369332"/>
          </a:xfrm>
          <a:prstGeom prst="rect">
            <a:avLst/>
          </a:prstGeom>
        </p:spPr>
        <p:txBody>
          <a:bodyPr wrap="none">
            <a:spAutoFit/>
          </a:bodyPr>
          <a:lstStyle/>
          <a:p>
            <a:r>
              <a:rPr lang="sl-SI" dirty="0">
                <a:solidFill>
                  <a:schemeClr val="bg1"/>
                </a:solidFill>
              </a:rPr>
              <a:t>https://www.youtube.com/watch?v=9kj_vwleR6Q</a:t>
            </a:r>
          </a:p>
        </p:txBody>
      </p:sp>
      <p:sp>
        <p:nvSpPr>
          <p:cNvPr id="9" name="Pravokotnik 8"/>
          <p:cNvSpPr/>
          <p:nvPr/>
        </p:nvSpPr>
        <p:spPr>
          <a:xfrm>
            <a:off x="6186055" y="4364182"/>
            <a:ext cx="6853724" cy="400110"/>
          </a:xfrm>
          <a:prstGeom prst="rect">
            <a:avLst/>
          </a:prstGeom>
        </p:spPr>
        <p:txBody>
          <a:bodyPr wrap="square">
            <a:spAutoFit/>
          </a:bodyPr>
          <a:lstStyle/>
          <a:p>
            <a:r>
              <a:rPr lang="sl-SI" sz="2000" b="1" dirty="0"/>
              <a:t>https://www.youtube.com/watch?v=9kj_vwleR6Q</a:t>
            </a:r>
          </a:p>
        </p:txBody>
      </p:sp>
      <p:pic>
        <p:nvPicPr>
          <p:cNvPr id="9219" name="Picture 3" descr="F:\KORONA VIRUS\index.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707" y="3374686"/>
            <a:ext cx="5552586" cy="31094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08037277"/>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4" name="Ograda vsebine 3"/>
          <p:cNvSpPr>
            <a:spLocks noGrp="1"/>
          </p:cNvSpPr>
          <p:nvPr>
            <p:ph idx="1"/>
          </p:nvPr>
        </p:nvSpPr>
        <p:spPr>
          <a:xfrm>
            <a:off x="2482934" y="5133398"/>
            <a:ext cx="6761018" cy="258532"/>
          </a:xfrm>
          <a:prstGeom prst="rect">
            <a:avLst/>
          </a:prstGeom>
        </p:spPr>
        <p:txBody>
          <a:bodyPr wrap="square">
            <a:spAutoFit/>
          </a:bodyPr>
          <a:lstStyle/>
          <a:p>
            <a:pPr marL="0" indent="0">
              <a:buNone/>
            </a:pPr>
            <a:r>
              <a:rPr lang="sl-SI" sz="1200" dirty="0"/>
              <a:t>https://www.google.com/search?q=življenjski+prostor&amp;source=lnms&amp;tbm=isch&amp;sa=</a:t>
            </a:r>
          </a:p>
        </p:txBody>
      </p:sp>
      <p:pic>
        <p:nvPicPr>
          <p:cNvPr id="5122" name="Picture 2" descr="F:\KORONA VIRUS\1200px-Lütt-Witt_Moor-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110493"/>
            <a:ext cx="12192000" cy="8106833"/>
          </a:xfrm>
          <a:prstGeom prst="rect">
            <a:avLst/>
          </a:prstGeom>
          <a:noFill/>
          <a:extLst>
            <a:ext uri="{909E8E84-426E-40DD-AFC4-6F175D3DCCD1}">
              <a14:hiddenFill xmlns:a14="http://schemas.microsoft.com/office/drawing/2010/main" xmlns="">
                <a:solidFill>
                  <a:srgbClr val="FFFFFF"/>
                </a:solidFill>
              </a14:hiddenFill>
            </a:ext>
          </a:extLst>
        </p:spPr>
      </p:pic>
      <p:sp>
        <p:nvSpPr>
          <p:cNvPr id="7" name="Pravokotnik 6"/>
          <p:cNvSpPr/>
          <p:nvPr/>
        </p:nvSpPr>
        <p:spPr>
          <a:xfrm>
            <a:off x="304800" y="6581001"/>
            <a:ext cx="6096000" cy="276999"/>
          </a:xfrm>
          <a:prstGeom prst="rect">
            <a:avLst/>
          </a:prstGeom>
        </p:spPr>
        <p:txBody>
          <a:bodyPr>
            <a:spAutoFit/>
          </a:bodyPr>
          <a:lstStyle/>
          <a:p>
            <a:r>
              <a:rPr lang="sl-SI" sz="1200" b="1" dirty="0"/>
              <a:t>https://www.google.com/search?q=življenjski+prostor&amp;source=lnms&amp;tbm=isch&amp;sa</a:t>
            </a:r>
            <a:r>
              <a:rPr lang="sl-SI" sz="1200" dirty="0"/>
              <a:t>=</a:t>
            </a:r>
          </a:p>
        </p:txBody>
      </p:sp>
      <p:sp>
        <p:nvSpPr>
          <p:cNvPr id="8" name="Pravokotnik 7"/>
          <p:cNvSpPr/>
          <p:nvPr/>
        </p:nvSpPr>
        <p:spPr>
          <a:xfrm>
            <a:off x="6618515" y="6465516"/>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xmlns="" val="261658651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6146" name="Picture 2" descr="F:\KORONA VIRUS\ribe2v.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92352"/>
            <a:ext cx="12192000" cy="812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avokotnik 4"/>
          <p:cNvSpPr/>
          <p:nvPr/>
        </p:nvSpPr>
        <p:spPr>
          <a:xfrm>
            <a:off x="6618515" y="6465516"/>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xmlns="" val="2447340421"/>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3" name="Ograda vsebine 2"/>
          <p:cNvSpPr>
            <a:spLocks noGrp="1"/>
          </p:cNvSpPr>
          <p:nvPr>
            <p:ph idx="1"/>
          </p:nvPr>
        </p:nvSpPr>
        <p:spPr/>
        <p:txBody>
          <a:bodyPr/>
          <a:lstStyle/>
          <a:p>
            <a:endParaRPr lang="sl-SI" dirty="0"/>
          </a:p>
        </p:txBody>
      </p:sp>
      <p:pic>
        <p:nvPicPr>
          <p:cNvPr id="4098" name="Picture 2" descr="F:\KORONA VIRUS\65425997_splosna_fp-x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6199" y="-50089"/>
            <a:ext cx="12268198" cy="690809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Pravokotnik 4"/>
          <p:cNvSpPr/>
          <p:nvPr/>
        </p:nvSpPr>
        <p:spPr>
          <a:xfrm>
            <a:off x="6618515" y="6465516"/>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xmlns="" val="3203246368"/>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dirty="0"/>
          </a:p>
        </p:txBody>
      </p:sp>
      <p:sp>
        <p:nvSpPr>
          <p:cNvPr id="5" name="Pravokotnik 4"/>
          <p:cNvSpPr/>
          <p:nvPr/>
        </p:nvSpPr>
        <p:spPr>
          <a:xfrm>
            <a:off x="134588" y="6457496"/>
            <a:ext cx="6096000" cy="276999"/>
          </a:xfrm>
          <a:prstGeom prst="rect">
            <a:avLst/>
          </a:prstGeom>
        </p:spPr>
        <p:txBody>
          <a:bodyPr>
            <a:spAutoFit/>
          </a:bodyPr>
          <a:lstStyle/>
          <a:p>
            <a:r>
              <a:rPr lang="sl-SI" sz="1200" dirty="0"/>
              <a:t>https://www.google.com/search?q=življenjski+prostor&amp;source=lnms&amp;tbm=isch&amp;sa=</a:t>
            </a:r>
          </a:p>
        </p:txBody>
      </p:sp>
      <p:pic>
        <p:nvPicPr>
          <p:cNvPr id="7170" name="Picture 2" descr="F:\KORONA VIRUS\Gorska_fotografija_Jost_Gantar_1440px-8.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93518" y="1916690"/>
            <a:ext cx="6359237" cy="4239491"/>
          </a:xfrm>
          <a:prstGeom prst="rect">
            <a:avLst/>
          </a:prstGeom>
          <a:noFill/>
          <a:extLst>
            <a:ext uri="{909E8E84-426E-40DD-AFC4-6F175D3DCCD1}">
              <a14:hiddenFill xmlns:a14="http://schemas.microsoft.com/office/drawing/2010/main" xmlns="">
                <a:solidFill>
                  <a:srgbClr val="FFFFFF"/>
                </a:solidFill>
              </a14:hiddenFill>
            </a:ext>
          </a:extLst>
        </p:spPr>
      </p:pic>
      <p:pic>
        <p:nvPicPr>
          <p:cNvPr id="7171" name="Picture 3" descr="F:\KORONA VIRUS\o_kozorog 2_1024.jpg"/>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19009" y="98816"/>
            <a:ext cx="4615592" cy="3078564"/>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F:\KORONA VIRUS\spokojni-mir-le-tu-pa-tam-se-oglasa-nocni-skovir.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192201" y="3385239"/>
            <a:ext cx="4465675" cy="33492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735535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pic>
        <p:nvPicPr>
          <p:cNvPr id="2051" name="Picture 3" descr="F:\KORONA VIRUS\7.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366"/>
            <a:ext cx="12192000" cy="686873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Ograda vsebine 3"/>
          <p:cNvSpPr>
            <a:spLocks noGrp="1"/>
          </p:cNvSpPr>
          <p:nvPr>
            <p:ph idx="1"/>
          </p:nvPr>
        </p:nvSpPr>
        <p:spPr/>
        <p:txBody>
          <a:bodyPr/>
          <a:lstStyle/>
          <a:p>
            <a:endParaRPr lang="sl-SI" dirty="0"/>
          </a:p>
        </p:txBody>
      </p:sp>
      <p:sp>
        <p:nvSpPr>
          <p:cNvPr id="5" name="Pravokotnik 4"/>
          <p:cNvSpPr/>
          <p:nvPr/>
        </p:nvSpPr>
        <p:spPr>
          <a:xfrm>
            <a:off x="4332514" y="6220441"/>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xmlns="" val="86884234"/>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endParaRPr lang="sl-SI"/>
          </a:p>
        </p:txBody>
      </p:sp>
      <p:sp>
        <p:nvSpPr>
          <p:cNvPr id="10" name="Ograda vsebine 3"/>
          <p:cNvSpPr>
            <a:spLocks noGrp="1"/>
          </p:cNvSpPr>
          <p:nvPr>
            <p:ph idx="1"/>
          </p:nvPr>
        </p:nvSpPr>
        <p:spPr>
          <a:xfrm>
            <a:off x="5254820" y="6320539"/>
            <a:ext cx="10515600" cy="4351338"/>
          </a:xfrm>
          <a:prstGeom prst="rect">
            <a:avLst/>
          </a:prstGeom>
        </p:spPr>
        <p:txBody>
          <a:bodyPr wrap="square">
            <a:spAutoFit/>
          </a:bodyPr>
          <a:lstStyle/>
          <a:p>
            <a:pPr marL="0" indent="0">
              <a:buNone/>
            </a:pPr>
            <a:r>
              <a:rPr lang="sl-SI" sz="1200" dirty="0"/>
              <a:t>https://www.google.com/search?q=življenjski+prostor&amp;source=lnms&amp;tbm=isch&amp;sa=</a:t>
            </a:r>
          </a:p>
        </p:txBody>
      </p:sp>
      <p:pic>
        <p:nvPicPr>
          <p:cNvPr id="8194" name="Picture 2" descr="F:\KORONA VIRUS\o_608573_102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535035"/>
            <a:ext cx="12386930" cy="824988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Pravokotnik 5"/>
          <p:cNvSpPr/>
          <p:nvPr/>
        </p:nvSpPr>
        <p:spPr>
          <a:xfrm>
            <a:off x="6714208" y="6604015"/>
            <a:ext cx="6096000" cy="276999"/>
          </a:xfrm>
          <a:prstGeom prst="rect">
            <a:avLst/>
          </a:prstGeom>
        </p:spPr>
        <p:txBody>
          <a:bodyPr>
            <a:spAutoFit/>
          </a:bodyPr>
          <a:lstStyle/>
          <a:p>
            <a:r>
              <a:rPr lang="sl-SI" sz="1200" dirty="0"/>
              <a:t>https://www.google.com/search?q=življenjski+prostor&amp;source=lnms&amp;tbm=isch&amp;sa=</a:t>
            </a:r>
          </a:p>
        </p:txBody>
      </p:sp>
    </p:spTree>
    <p:extLst>
      <p:ext uri="{BB962C8B-B14F-4D97-AF65-F5344CB8AC3E}">
        <p14:creationId xmlns:p14="http://schemas.microsoft.com/office/powerpoint/2010/main" xmlns="" val="1038619300"/>
      </p:ext>
    </p:extLst>
  </p:cSld>
  <p:clrMapOvr>
    <a:masterClrMapping/>
  </p:clrMapOvr>
  <mc:AlternateContent xmlns:mc="http://schemas.openxmlformats.org/markup-compatibility/2006">
    <mc:Choice xmlns:p14="http://schemas.microsoft.com/office/powerpoint/2010/main" xmlns="" Requires="p14">
      <p:transition spd="slow" p14:dur="2500">
        <p:split orient="vert"/>
      </p:transition>
    </mc:Choice>
    <mc:Fallback>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1713</TotalTime>
  <Words>601</Words>
  <Application>Microsoft Office PowerPoint</Application>
  <PresentationFormat>Po meri</PresentationFormat>
  <Paragraphs>136</Paragraphs>
  <Slides>39</Slides>
  <Notes>0</Notes>
  <HiddenSlides>0</HiddenSlides>
  <MMClips>0</MMClips>
  <ScaleCrop>false</ScaleCrop>
  <HeadingPairs>
    <vt:vector size="4" baseType="variant">
      <vt:variant>
        <vt:lpstr>Tema</vt:lpstr>
      </vt:variant>
      <vt:variant>
        <vt:i4>1</vt:i4>
      </vt:variant>
      <vt:variant>
        <vt:lpstr>Naslovi diapozitivov</vt:lpstr>
      </vt:variant>
      <vt:variant>
        <vt:i4>39</vt:i4>
      </vt:variant>
    </vt:vector>
  </HeadingPairs>
  <TitlesOfParts>
    <vt:vector size="40" baseType="lpstr">
      <vt:lpstr>Officeova tema</vt:lpstr>
      <vt:lpstr>Diapozitiv 1</vt:lpstr>
      <vt:lpstr>Diapozitiv 2</vt:lpstr>
      <vt:lpstr>       Danes naj bi na planetu Zemlja obstajalo približno 9 milijonov različnih vrst rastlin in živali.   Vsa ta živa bitja živijo v najrazličnejših življenjskih prostorih in vsako od njih je enkratno in neponovljivo. </vt:lpstr>
      <vt:lpstr>Diapozitiv 4</vt:lpstr>
      <vt:lpstr>Diapozitiv 5</vt:lpstr>
      <vt:lpstr>Diapozitiv 6</vt:lpstr>
      <vt:lpstr>Diapozitiv 7</vt:lpstr>
      <vt:lpstr>Diapozitiv 8</vt:lpstr>
      <vt:lpstr>Diapozitiv 9</vt:lpstr>
      <vt:lpstr>Diapozitiv 10</vt:lpstr>
      <vt:lpstr>Diapozitiv 11</vt:lpstr>
      <vt:lpstr>Diapozitiv 12</vt:lpstr>
      <vt:lpstr>    Spomni se na fotosintezo:   </vt:lpstr>
      <vt:lpstr>Diapozitiv 14</vt:lpstr>
      <vt:lpstr>    </vt:lpstr>
      <vt:lpstr>Diapozitiv 16</vt:lpstr>
      <vt:lpstr>Diapozitiv 17</vt:lpstr>
      <vt:lpstr> Potrebujemo ga za dihanje.  Spomni se, da se pri fotosintezi porablja ogljikov dioksid in nastaja kisik.  Pri dihanju se kisik porablja, nastaja pa ogljikov dioksid. </vt:lpstr>
      <vt:lpstr>  Živa bitja sprejemamo kisik iz vode ali iz zraka  na različne načine.   Delež kisika v zraku je večji od deleža kisika v vodi.  Prikaz sestave zraka s kolačniki si lahko pogledaš v učbeniku na str. 62.</vt:lpstr>
      <vt:lpstr>Diapozitiv 20</vt:lpstr>
      <vt:lpstr>Diapozitiv 21</vt:lpstr>
      <vt:lpstr>Diapozitiv 22</vt:lpstr>
      <vt:lpstr>Diapozitiv 23</vt:lpstr>
      <vt:lpstr>Tudi kače …</vt:lpstr>
      <vt:lpstr>Diapozitiv 25</vt:lpstr>
      <vt:lpstr>Diapozitiv 26</vt:lpstr>
      <vt:lpstr>    Spomni se, da dihajo tudi rastline.    Kopenske rastline dobijo kisik skozi majhne odprtine v listih (listne reže).   Rastline za dihanje porabijo veliko manj kisika, kot ga  proizvedejo pri fotosintezi.            https://eucbeniki.sio.si/nit5/1394/index1.html </vt:lpstr>
      <vt:lpstr>Diapozitiv 28</vt:lpstr>
      <vt:lpstr>Diapozitiv 29</vt:lpstr>
      <vt:lpstr>  Ne le ribe, tudi raki, školjke, …       </vt:lpstr>
      <vt:lpstr>Diapozitiv 31</vt:lpstr>
      <vt:lpstr>Diapozitiv 32</vt:lpstr>
      <vt:lpstr>Te živali dihajo s pljuči,  zato morajo po zrak vedno na površje.   </vt:lpstr>
      <vt:lpstr>Diapozitiv 34</vt:lpstr>
      <vt:lpstr>Diapozitiv 35</vt:lpstr>
      <vt:lpstr>    Dihanje rastlin in živali poteka na različne načine.    Vsem živim bitjem pa je skupno to, da za dihanje potrebujejo kisik.</vt:lpstr>
      <vt:lpstr> </vt:lpstr>
      <vt:lpstr>  Preberi si vsebine v učbeniku, str. 62 in zapiši v zvezek:   ŽIVLJENJSKI PROSTOR   Vsa živa bitja potrebujejo kisik   1. Preriši grafa kolačnika (U, str. 62).   Kisik potrebujejo za življenje tako vodne kakor kopenske živali in rastline. Kisik sprejemajo iz vode in zraka na različne načine. Mnoge vodne živali dihajo s škrgami, mnoge kopenske živali pa s pljuči.  </vt:lpstr>
      <vt:lpstr>Če želiš, si na koncu lahko ogledaš še kratek filmček o življenju pod vodo.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ŽIVLJENSKI PROSTOR</dc:title>
  <dc:creator>compjuter</dc:creator>
  <cp:lastModifiedBy>DOMA</cp:lastModifiedBy>
  <cp:revision>153</cp:revision>
  <dcterms:created xsi:type="dcterms:W3CDTF">2020-03-25T10:00:19Z</dcterms:created>
  <dcterms:modified xsi:type="dcterms:W3CDTF">2020-03-30T09:09:13Z</dcterms:modified>
</cp:coreProperties>
</file>