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21" r:id="rId3"/>
    <p:sldId id="324" r:id="rId4"/>
    <p:sldId id="333" r:id="rId5"/>
    <p:sldId id="336" r:id="rId6"/>
    <p:sldId id="337" r:id="rId7"/>
    <p:sldId id="339" r:id="rId8"/>
    <p:sldId id="340" r:id="rId9"/>
    <p:sldId id="341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4C"/>
    <a:srgbClr val="87CB3D"/>
    <a:srgbClr val="F2B800"/>
    <a:srgbClr val="FFFF66"/>
    <a:srgbClr val="FFF5D9"/>
    <a:srgbClr val="05E4FB"/>
    <a:srgbClr val="3AEAFC"/>
    <a:srgbClr val="B7ECFF"/>
    <a:srgbClr val="F5FFF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960" autoAdjust="0"/>
  </p:normalViewPr>
  <p:slideViewPr>
    <p:cSldViewPr snapToGrid="0">
      <p:cViewPr varScale="1">
        <p:scale>
          <a:sx n="123" d="100"/>
          <a:sy n="123" d="100"/>
        </p:scale>
        <p:origin x="-11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942882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444178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677238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117292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2460624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14284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110501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820908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577114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2870241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66832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76000">
              <a:srgbClr val="92D050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F930-2335-4807-B6D2-B4BED4389CF7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2A28-8EA3-4396-9C86-AD013755DFB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27234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ARAVOSLOVJE IN TEHN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NARAVOSLOVJE IN TEHN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6" descr="NARAVOSLOVJE IN TEHNIK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5" name="Pravokotnik 14"/>
          <p:cNvSpPr/>
          <p:nvPr/>
        </p:nvSpPr>
        <p:spPr>
          <a:xfrm>
            <a:off x="1145189" y="783115"/>
            <a:ext cx="9626491" cy="518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49" y="728871"/>
            <a:ext cx="2607335" cy="151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74" y="4133992"/>
            <a:ext cx="1907399" cy="137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PoljeZBesedilom 32"/>
          <p:cNvSpPr txBox="1"/>
          <p:nvPr/>
        </p:nvSpPr>
        <p:spPr>
          <a:xfrm>
            <a:off x="1328421" y="2660760"/>
            <a:ext cx="9451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0" b="1" dirty="0" smtClean="0">
                <a:solidFill>
                  <a:schemeClr val="accent6">
                    <a:lumMod val="50000"/>
                  </a:schemeClr>
                </a:solidFill>
              </a:rPr>
              <a:t>KAJ JE KOMU HRANA </a:t>
            </a:r>
            <a:endParaRPr lang="sl-SI" sz="8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PoljeZBesedilom 33"/>
          <p:cNvSpPr txBox="1"/>
          <p:nvPr/>
        </p:nvSpPr>
        <p:spPr>
          <a:xfrm>
            <a:off x="3149873" y="4133993"/>
            <a:ext cx="6727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chemeClr val="accent6">
                    <a:lumMod val="50000"/>
                  </a:schemeClr>
                </a:solidFill>
              </a:rPr>
              <a:t>PREHRANJEVALNI SPLETI</a:t>
            </a:r>
            <a:endParaRPr lang="sl-SI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271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223164" y="6492276"/>
            <a:ext cx="6966239" cy="2421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1000" dirty="0"/>
              <a:t>https://www.google.com/search?q=žaba&amp;tbm=isch&amp;ved=2ahUKEwjv__OSs57pAhXTuKQKHfIIAq0Q2-cCegQIABAA&amp;oq=žaba&amp;gs_lcp=Cg</a:t>
            </a:r>
          </a:p>
        </p:txBody>
      </p:sp>
      <p:sp>
        <p:nvSpPr>
          <p:cNvPr id="4" name="AutoShape 5" descr="NARAVOSLOVJE IN TEHN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5223164" y="6613359"/>
            <a:ext cx="70623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https://www.google.com/search?q=polž&amp;tbm=isch&amp;ved=2ahUKEwi7g8aYsp7pAhVFyKQKHdxGBjoQ2-cCegQIABAA&amp;oq=po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855850" y="634493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</a:t>
            </a:r>
            <a:r>
              <a:rPr lang="sl-SI" sz="1000" dirty="0" smtClean="0"/>
              <a:t>www.google.com/search?q=žaba&amp;tbm=isch&amp;ved=2ahUKEwjv</a:t>
            </a:r>
            <a:endParaRPr lang="sl-SI" sz="1000" dirty="0"/>
          </a:p>
        </p:txBody>
      </p:sp>
      <p:sp>
        <p:nvSpPr>
          <p:cNvPr id="7" name="Pravokotnik 6"/>
          <p:cNvSpPr/>
          <p:nvPr/>
        </p:nvSpPr>
        <p:spPr>
          <a:xfrm>
            <a:off x="6189519" y="621231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https://www.google.com/search?q=%C5%A1torklja&amp;tbm=isch&amp;source=iu&amp;ictx=1&amp;fir=3wZYDbXornOd</a:t>
            </a:r>
          </a:p>
        </p:txBody>
      </p:sp>
      <p:sp>
        <p:nvSpPr>
          <p:cNvPr id="8" name="Pravokotnik 7"/>
          <p:cNvSpPr/>
          <p:nvPr/>
        </p:nvSpPr>
        <p:spPr>
          <a:xfrm>
            <a:off x="460375" y="1565400"/>
            <a:ext cx="11241558" cy="213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779318" y="171820"/>
            <a:ext cx="107463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Najprej preveri, kako si osvojil znanje o prehranjevalnih verigah. </a:t>
            </a:r>
          </a:p>
          <a:p>
            <a:r>
              <a:rPr lang="sl-SI" sz="2800" dirty="0"/>
              <a:t>Ustno povej, katera od spodnjih trditev  o prikazani prehranjevalni verigi je pravilna in katera napačna. </a:t>
            </a: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66" y="2310449"/>
            <a:ext cx="1463087" cy="86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92"/>
          <a:stretch/>
        </p:blipFill>
        <p:spPr bwMode="auto">
          <a:xfrm>
            <a:off x="7036222" y="2189362"/>
            <a:ext cx="1639256" cy="110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58" y="1674657"/>
            <a:ext cx="1588201" cy="191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699512" y="3534658"/>
            <a:ext cx="11246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 smtClean="0"/>
              <a:t>Polži </a:t>
            </a:r>
            <a:r>
              <a:rPr lang="sl-SI" sz="2800" dirty="0"/>
              <a:t>se </a:t>
            </a:r>
            <a:r>
              <a:rPr lang="sl-SI" sz="2800" dirty="0" smtClean="0"/>
              <a:t>hranijo </a:t>
            </a:r>
            <a:r>
              <a:rPr lang="sl-SI" sz="2800" dirty="0"/>
              <a:t>s </a:t>
            </a:r>
            <a:r>
              <a:rPr lang="sl-SI" sz="2800" dirty="0" smtClean="0"/>
              <a:t>žabami.		Zelene žabe </a:t>
            </a:r>
            <a:r>
              <a:rPr lang="sl-SI" sz="2800" dirty="0"/>
              <a:t>si </a:t>
            </a:r>
            <a:r>
              <a:rPr lang="sl-SI" sz="2800" dirty="0" smtClean="0"/>
              <a:t>same proizvajajo </a:t>
            </a:r>
            <a:r>
              <a:rPr lang="sl-SI" sz="2800" dirty="0"/>
              <a:t>hrano.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Štorklje so plenilci žab.</a:t>
            </a:r>
            <a:r>
              <a:rPr lang="sl-SI" sz="2800" dirty="0"/>
              <a:t>	</a:t>
            </a:r>
            <a:r>
              <a:rPr lang="sl-SI" sz="2800" dirty="0" smtClean="0"/>
              <a:t>	Polži, žabe in štorklje </a:t>
            </a:r>
            <a:r>
              <a:rPr lang="sl-SI" sz="2800" dirty="0"/>
              <a:t>so potrošniki. </a:t>
            </a:r>
            <a:endParaRPr lang="sl-SI" sz="2800" dirty="0" smtClean="0"/>
          </a:p>
          <a:p>
            <a:pPr>
              <a:lnSpc>
                <a:spcPct val="150000"/>
              </a:lnSpc>
            </a:pPr>
            <a:r>
              <a:rPr lang="sl-SI" sz="2800" dirty="0" smtClean="0"/>
              <a:t>Štorklje so proizvajalci.</a:t>
            </a:r>
            <a:r>
              <a:rPr lang="sl-SI" sz="2800" dirty="0"/>
              <a:t>		</a:t>
            </a:r>
            <a:r>
              <a:rPr lang="sl-SI" sz="2800" dirty="0" smtClean="0"/>
              <a:t>Na </a:t>
            </a:r>
            <a:r>
              <a:rPr lang="sl-SI" sz="2800" dirty="0"/>
              <a:t>začetku prehranjevalne verige je </a:t>
            </a:r>
            <a:r>
              <a:rPr lang="sl-SI" sz="2800" dirty="0" smtClean="0"/>
              <a:t>solata. 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 smtClean="0"/>
              <a:t>Žabe so </a:t>
            </a:r>
            <a:r>
              <a:rPr lang="sl-SI" sz="2800" dirty="0"/>
              <a:t>hrana </a:t>
            </a:r>
            <a:r>
              <a:rPr lang="sl-SI" sz="2800" dirty="0" smtClean="0"/>
              <a:t>štorkljam. </a:t>
            </a:r>
            <a:r>
              <a:rPr lang="sl-SI" sz="2800" dirty="0"/>
              <a:t>		</a:t>
            </a:r>
            <a:r>
              <a:rPr lang="sl-SI" sz="2800" dirty="0" smtClean="0"/>
              <a:t>Žabe se hranijo s polži.</a:t>
            </a:r>
            <a:endParaRPr lang="sl-SI" sz="2800" dirty="0"/>
          </a:p>
        </p:txBody>
      </p:sp>
      <p:sp>
        <p:nvSpPr>
          <p:cNvPr id="11" name="Desna puščica 10"/>
          <p:cNvSpPr/>
          <p:nvPr/>
        </p:nvSpPr>
        <p:spPr>
          <a:xfrm>
            <a:off x="2966485" y="2509284"/>
            <a:ext cx="956929" cy="435935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Desna puščica 24"/>
          <p:cNvSpPr/>
          <p:nvPr/>
        </p:nvSpPr>
        <p:spPr>
          <a:xfrm>
            <a:off x="8980529" y="2524054"/>
            <a:ext cx="956929" cy="435935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Desna puščica 25"/>
          <p:cNvSpPr/>
          <p:nvPr/>
        </p:nvSpPr>
        <p:spPr>
          <a:xfrm>
            <a:off x="5844364" y="2509283"/>
            <a:ext cx="956929" cy="435935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81" y="2132917"/>
            <a:ext cx="1515324" cy="9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7965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NARAVOSLOVJE IN TEHN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60375" y="660917"/>
            <a:ext cx="107463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Preveri</a:t>
            </a:r>
            <a:r>
              <a:rPr lang="sl-SI" sz="2800" dirty="0"/>
              <a:t>, če si razmišljal/a prav.</a:t>
            </a:r>
          </a:p>
          <a:p>
            <a:r>
              <a:rPr lang="sl-SI" sz="2800" dirty="0"/>
              <a:t>Napačne trditve so zapisane rdeče. </a:t>
            </a:r>
          </a:p>
          <a:p>
            <a:endParaRPr lang="sl-SI" sz="2800" dirty="0"/>
          </a:p>
        </p:txBody>
      </p:sp>
      <p:sp>
        <p:nvSpPr>
          <p:cNvPr id="17" name="Pravokotnik 16"/>
          <p:cNvSpPr/>
          <p:nvPr/>
        </p:nvSpPr>
        <p:spPr>
          <a:xfrm>
            <a:off x="460375" y="2545830"/>
            <a:ext cx="11246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>
                <a:solidFill>
                  <a:srgbClr val="FF0000"/>
                </a:solidFill>
              </a:rPr>
              <a:t>Polži se hranijo s žabami.	</a:t>
            </a:r>
            <a:r>
              <a:rPr lang="sl-SI" sz="2800" dirty="0"/>
              <a:t>	</a:t>
            </a:r>
            <a:r>
              <a:rPr lang="sl-SI" sz="2800" dirty="0">
                <a:solidFill>
                  <a:srgbClr val="FF0000"/>
                </a:solidFill>
              </a:rPr>
              <a:t>Zelene žabe si same proizvajajo hrano.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Štorklje so plenilci žab.		Polži, žabe in štorklje so potrošniki. </a:t>
            </a:r>
          </a:p>
          <a:p>
            <a:pPr>
              <a:lnSpc>
                <a:spcPct val="150000"/>
              </a:lnSpc>
            </a:pPr>
            <a:r>
              <a:rPr lang="sl-SI" sz="2800" dirty="0">
                <a:solidFill>
                  <a:srgbClr val="FF0000"/>
                </a:solidFill>
              </a:rPr>
              <a:t>Štorklje so proizvajalci.</a:t>
            </a:r>
            <a:r>
              <a:rPr lang="sl-SI" sz="2800" dirty="0"/>
              <a:t>		Na začetku prehranjevalne verige je solata. 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Žabe so hrana štorkljam. 		Žabe se hranijo s polži</a:t>
            </a:r>
            <a:r>
              <a:rPr lang="sl-SI" sz="2800" dirty="0" smtClean="0"/>
              <a:t>.</a:t>
            </a:r>
            <a:endParaRPr lang="sl-SI" sz="2800" dirty="0"/>
          </a:p>
        </p:txBody>
      </p:sp>
    </p:spTree>
    <p:extLst>
      <p:ext uri="{BB962C8B-B14F-4D97-AF65-F5344CB8AC3E}">
        <p14:creationId xmlns="" xmlns:p14="http://schemas.microsoft.com/office/powerpoint/2010/main" val="2626027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223164" y="6492276"/>
            <a:ext cx="6966239" cy="2421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1000" dirty="0"/>
              <a:t>https://www.google.com/search?q=žaba&amp;tbm=isch&amp;ved=2ahUKEwjv__OSs57pAhXTuKQKHfIIAq0Q2-cCegQIABAA&amp;oq=žaba&amp;gs_lcp=Cg</a:t>
            </a:r>
          </a:p>
        </p:txBody>
      </p:sp>
      <p:sp>
        <p:nvSpPr>
          <p:cNvPr id="4" name="AutoShape 5" descr="NARAVOSLOVJE IN TEHN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5223164" y="6613359"/>
            <a:ext cx="70623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https://www.google.com/search?q=polž&amp;tbm=isch&amp;ved=2ahUKEwi7g8aYsp7pAhVFyKQKHdxGBjoQ2-cCegQIABAA&amp;oq=po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855850" y="634493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</a:t>
            </a:r>
            <a:r>
              <a:rPr lang="sl-SI" sz="1000" dirty="0" smtClean="0"/>
              <a:t>www.google.com/search?q=žaba&amp;tbm=isch&amp;ved=2ahUKEwjv</a:t>
            </a:r>
            <a:endParaRPr lang="sl-SI" sz="1000" dirty="0"/>
          </a:p>
        </p:txBody>
      </p:sp>
      <p:sp>
        <p:nvSpPr>
          <p:cNvPr id="7" name="Pravokotnik 6"/>
          <p:cNvSpPr/>
          <p:nvPr/>
        </p:nvSpPr>
        <p:spPr>
          <a:xfrm>
            <a:off x="6189519" y="621231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https://www.google.com/search?q=%C5%A1torklja&amp;tbm=isch&amp;source=iu&amp;ictx=1&amp;fir=3wZYDbXornOd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6273209" y="175770"/>
            <a:ext cx="5918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Š</a:t>
            </a:r>
            <a:r>
              <a:rPr lang="sl-SI" sz="2800" dirty="0" smtClean="0"/>
              <a:t>torklje pa se ne prehranjujejo          samo z žabami. </a:t>
            </a:r>
          </a:p>
          <a:p>
            <a:r>
              <a:rPr lang="sl-SI" sz="2800" dirty="0" smtClean="0"/>
              <a:t>Njihova hrana so tudi deževniki, polži …</a:t>
            </a:r>
          </a:p>
        </p:txBody>
      </p:sp>
      <p:sp>
        <p:nvSpPr>
          <p:cNvPr id="9" name="Pravokotnik 8"/>
          <p:cNvSpPr/>
          <p:nvPr/>
        </p:nvSpPr>
        <p:spPr>
          <a:xfrm>
            <a:off x="579911" y="175769"/>
            <a:ext cx="4643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A solata ni le hrana za polže.</a:t>
            </a:r>
          </a:p>
          <a:p>
            <a:r>
              <a:rPr lang="sl-SI" sz="2800" dirty="0"/>
              <a:t>Z njo se hranijo tudi gosenice, deževniki (z odmrlimi listi) …</a:t>
            </a:r>
          </a:p>
        </p:txBody>
      </p:sp>
      <p:sp>
        <p:nvSpPr>
          <p:cNvPr id="36" name="Pravokotnik 35"/>
          <p:cNvSpPr/>
          <p:nvPr/>
        </p:nvSpPr>
        <p:spPr>
          <a:xfrm>
            <a:off x="460375" y="1818162"/>
            <a:ext cx="4774388" cy="3965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44" y="4508205"/>
            <a:ext cx="1406049" cy="92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1" y="3398083"/>
            <a:ext cx="1155672" cy="69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39" t="22681" r="-4054" b="21477"/>
          <a:stretch/>
        </p:blipFill>
        <p:spPr bwMode="auto">
          <a:xfrm rot="1689254">
            <a:off x="3297760" y="3169942"/>
            <a:ext cx="2271890" cy="13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83" y="2205597"/>
            <a:ext cx="2070874" cy="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Pravokotnik 41"/>
          <p:cNvSpPr/>
          <p:nvPr/>
        </p:nvSpPr>
        <p:spPr>
          <a:xfrm>
            <a:off x="6367147" y="1818163"/>
            <a:ext cx="4774388" cy="3965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Desna puščica 42"/>
          <p:cNvSpPr/>
          <p:nvPr/>
        </p:nvSpPr>
        <p:spPr>
          <a:xfrm rot="16200000">
            <a:off x="2042898" y="3575270"/>
            <a:ext cx="1584169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Desna puščica 43"/>
          <p:cNvSpPr/>
          <p:nvPr/>
        </p:nvSpPr>
        <p:spPr>
          <a:xfrm rot="19970612">
            <a:off x="3316580" y="4367354"/>
            <a:ext cx="97975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Desna puščica 49"/>
          <p:cNvSpPr/>
          <p:nvPr/>
        </p:nvSpPr>
        <p:spPr>
          <a:xfrm rot="13422849">
            <a:off x="1438161" y="4275928"/>
            <a:ext cx="97975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78" y="2084808"/>
            <a:ext cx="995126" cy="120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92"/>
          <a:stretch/>
        </p:blipFill>
        <p:spPr bwMode="auto">
          <a:xfrm>
            <a:off x="6557758" y="4427319"/>
            <a:ext cx="1179402" cy="79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39" t="22681" r="-4054" b="21477"/>
          <a:stretch/>
        </p:blipFill>
        <p:spPr bwMode="auto">
          <a:xfrm rot="1251802">
            <a:off x="7618396" y="4211626"/>
            <a:ext cx="2271890" cy="13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67" y="4623058"/>
            <a:ext cx="11588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Desna puščica 59"/>
          <p:cNvSpPr/>
          <p:nvPr/>
        </p:nvSpPr>
        <p:spPr>
          <a:xfrm rot="3286543">
            <a:off x="9125619" y="3626027"/>
            <a:ext cx="97975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1" name="Desna puščica 60"/>
          <p:cNvSpPr/>
          <p:nvPr/>
        </p:nvSpPr>
        <p:spPr>
          <a:xfrm rot="5400000">
            <a:off x="8312201" y="3703377"/>
            <a:ext cx="876657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2" name="Desna puščica 61"/>
          <p:cNvSpPr/>
          <p:nvPr/>
        </p:nvSpPr>
        <p:spPr>
          <a:xfrm rot="7656769">
            <a:off x="7401973" y="3575270"/>
            <a:ext cx="97975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862762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4588378" y="243935"/>
            <a:ext cx="7464881" cy="6008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31" y="5311466"/>
            <a:ext cx="1233229" cy="8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55" y="3954480"/>
            <a:ext cx="1035305" cy="6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39" y="2034718"/>
            <a:ext cx="1215821" cy="81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5" y="402941"/>
            <a:ext cx="1085976" cy="130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0" t="14204" r="66729" b="51082"/>
          <a:stretch/>
        </p:blipFill>
        <p:spPr bwMode="auto">
          <a:xfrm rot="1515846">
            <a:off x="5712759" y="4102995"/>
            <a:ext cx="1066833" cy="177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32" y="6577013"/>
            <a:ext cx="782161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1569"/>
          <a:stretch/>
        </p:blipFill>
        <p:spPr bwMode="auto">
          <a:xfrm>
            <a:off x="4837487" y="1801672"/>
            <a:ext cx="1629578" cy="101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6313438" y="647128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</a:t>
            </a:r>
            <a:r>
              <a:rPr lang="sl-SI" sz="1000" dirty="0" smtClean="0"/>
              <a:t>www.google.com/search?q=močerad&amp;tbm=isch&amp;ved=2ahUKEwjPveCn7J7pAhUCHBoKHdGZDBcQ</a:t>
            </a:r>
            <a:endParaRPr lang="sl-SI" sz="10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58" t="58104" r="13141" b="38743"/>
          <a:stretch/>
        </p:blipFill>
        <p:spPr bwMode="auto">
          <a:xfrm>
            <a:off x="10099960" y="4026608"/>
            <a:ext cx="1575396" cy="4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8771780" y="6330792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00" dirty="0"/>
              <a:t>https://www.vrtecbambi.si/2018/06/04/pesem-kukavica/</a:t>
            </a:r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72" y="365624"/>
            <a:ext cx="1023403" cy="121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5652651" y="6209483"/>
            <a:ext cx="6925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https://www.google.com/search?q=orel&amp;tbm=isch&amp;ved=2ahUKEwi-3oOW1ZrpAhUL66QKHUaOA7cQ2-cCegQIABAA&amp;</a:t>
            </a:r>
          </a:p>
        </p:txBody>
      </p:sp>
      <p:sp>
        <p:nvSpPr>
          <p:cNvPr id="8" name="Pravokotnik 7"/>
          <p:cNvSpPr/>
          <p:nvPr/>
        </p:nvSpPr>
        <p:spPr>
          <a:xfrm>
            <a:off x="4588378" y="3513974"/>
            <a:ext cx="546878" cy="261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/>
          <p:cNvSpPr/>
          <p:nvPr/>
        </p:nvSpPr>
        <p:spPr>
          <a:xfrm>
            <a:off x="4715698" y="4912389"/>
            <a:ext cx="357053" cy="28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36" t="51333" r="41904" b="40722"/>
          <a:stretch/>
        </p:blipFill>
        <p:spPr bwMode="auto">
          <a:xfrm>
            <a:off x="10503033" y="1988572"/>
            <a:ext cx="1217538" cy="125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Desna puščica 32"/>
          <p:cNvSpPr/>
          <p:nvPr/>
        </p:nvSpPr>
        <p:spPr>
          <a:xfrm rot="12728675">
            <a:off x="6071251" y="3373124"/>
            <a:ext cx="21415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Desna puščica 37"/>
          <p:cNvSpPr/>
          <p:nvPr/>
        </p:nvSpPr>
        <p:spPr>
          <a:xfrm rot="12338487">
            <a:off x="6755410" y="5053305"/>
            <a:ext cx="14090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Desna puščica 38"/>
          <p:cNvSpPr/>
          <p:nvPr/>
        </p:nvSpPr>
        <p:spPr>
          <a:xfrm rot="19885916">
            <a:off x="9002048" y="4870125"/>
            <a:ext cx="160482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Desna puščica 39"/>
          <p:cNvSpPr/>
          <p:nvPr/>
        </p:nvSpPr>
        <p:spPr>
          <a:xfrm rot="16837466">
            <a:off x="10243413" y="3404750"/>
            <a:ext cx="123264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Desna puščica 40"/>
          <p:cNvSpPr/>
          <p:nvPr/>
        </p:nvSpPr>
        <p:spPr>
          <a:xfrm rot="16200000">
            <a:off x="8140568" y="4848941"/>
            <a:ext cx="605487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Desna puščica 41"/>
          <p:cNvSpPr/>
          <p:nvPr/>
        </p:nvSpPr>
        <p:spPr>
          <a:xfrm rot="12984818">
            <a:off x="7352681" y="1591951"/>
            <a:ext cx="11459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Desna puščica 42"/>
          <p:cNvSpPr/>
          <p:nvPr/>
        </p:nvSpPr>
        <p:spPr>
          <a:xfrm rot="14967267">
            <a:off x="5173693" y="3391099"/>
            <a:ext cx="1211759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Desna puščica 43"/>
          <p:cNvSpPr/>
          <p:nvPr/>
        </p:nvSpPr>
        <p:spPr>
          <a:xfrm rot="16200000">
            <a:off x="7982263" y="3228624"/>
            <a:ext cx="95171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575">
            <a:off x="10474032" y="1571494"/>
            <a:ext cx="317500" cy="47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esna puščica 45"/>
          <p:cNvSpPr/>
          <p:nvPr/>
        </p:nvSpPr>
        <p:spPr>
          <a:xfrm rot="16787767">
            <a:off x="5569344" y="2881178"/>
            <a:ext cx="238898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Desna puščica 46"/>
          <p:cNvSpPr/>
          <p:nvPr/>
        </p:nvSpPr>
        <p:spPr>
          <a:xfrm rot="21447074">
            <a:off x="7558196" y="875233"/>
            <a:ext cx="22411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Desna puščica 47"/>
          <p:cNvSpPr/>
          <p:nvPr/>
        </p:nvSpPr>
        <p:spPr>
          <a:xfrm rot="19504963">
            <a:off x="8957150" y="1591950"/>
            <a:ext cx="10295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Desna puščica 48"/>
          <p:cNvSpPr/>
          <p:nvPr/>
        </p:nvSpPr>
        <p:spPr>
          <a:xfrm rot="14716281">
            <a:off x="6618966" y="2743889"/>
            <a:ext cx="22382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Desna puščica 49"/>
          <p:cNvSpPr/>
          <p:nvPr/>
        </p:nvSpPr>
        <p:spPr>
          <a:xfrm rot="19457466">
            <a:off x="8546660" y="3187727"/>
            <a:ext cx="231443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155685" y="365624"/>
            <a:ext cx="42625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Ker se živa bitja hranijo z različnimi bitji, prehranjevalne verige ne obstajajo same zase, temveč se med seboj prepletajo in oblikujejo </a:t>
            </a:r>
            <a:r>
              <a:rPr lang="sl-SI" sz="2800" cap="all" dirty="0"/>
              <a:t>prehranjevalne splete. </a:t>
            </a:r>
          </a:p>
          <a:p>
            <a:endParaRPr lang="sl-SI" sz="2800" cap="all" dirty="0"/>
          </a:p>
          <a:p>
            <a:r>
              <a:rPr lang="sl-SI" sz="2800" dirty="0"/>
              <a:t>Živali, ki se hranijo z več vrstami hrane ali z različnimi bitji, laže preživijo kot tiste, ki se hranijo z manj vrstami hrane. </a:t>
            </a:r>
          </a:p>
        </p:txBody>
      </p:sp>
    </p:spTree>
    <p:extLst>
      <p:ext uri="{BB962C8B-B14F-4D97-AF65-F5344CB8AC3E}">
        <p14:creationId xmlns="" xmlns:p14="http://schemas.microsoft.com/office/powerpoint/2010/main" val="404627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061098" y="243935"/>
            <a:ext cx="6751674" cy="6008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31" y="5311466"/>
            <a:ext cx="1233229" cy="8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55" y="3954480"/>
            <a:ext cx="1035305" cy="6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39" y="2034718"/>
            <a:ext cx="1215821" cy="81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5" y="402941"/>
            <a:ext cx="1085976" cy="130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0" t="14204" r="66729" b="51082"/>
          <a:stretch/>
        </p:blipFill>
        <p:spPr bwMode="auto">
          <a:xfrm rot="1515846">
            <a:off x="5712759" y="4102995"/>
            <a:ext cx="1066833" cy="177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32" y="6577013"/>
            <a:ext cx="782161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1569"/>
          <a:stretch/>
        </p:blipFill>
        <p:spPr bwMode="auto">
          <a:xfrm>
            <a:off x="5076588" y="1820986"/>
            <a:ext cx="1598629" cy="99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6313438" y="647128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</a:t>
            </a:r>
            <a:r>
              <a:rPr lang="sl-SI" sz="1000" dirty="0" smtClean="0"/>
              <a:t>www.google.com/search?q=močerad&amp;tbm=isch&amp;ved=2ahUKEwjPveCn7J7pAhUCHBoKHdGZDBcQ</a:t>
            </a:r>
            <a:endParaRPr lang="sl-SI" sz="10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58" t="58104" r="13141" b="38743"/>
          <a:stretch/>
        </p:blipFill>
        <p:spPr bwMode="auto">
          <a:xfrm>
            <a:off x="10099960" y="4026608"/>
            <a:ext cx="1575396" cy="4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8771780" y="6330792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00" dirty="0"/>
              <a:t>https://www.vrtecbambi.si/2018/06/04/pesem-kukavica/</a:t>
            </a:r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72" y="365624"/>
            <a:ext cx="1023403" cy="121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5652651" y="6209483"/>
            <a:ext cx="6925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https://www.google.com/search?q=orel&amp;tbm=isch&amp;ved=2ahUKEwi-3oOW1ZrpAhUL66QKHUaOA7cQ2-cCegQIABAA&amp;</a:t>
            </a:r>
          </a:p>
        </p:txBody>
      </p:sp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36" t="51333" r="41904" b="40722"/>
          <a:stretch/>
        </p:blipFill>
        <p:spPr bwMode="auto">
          <a:xfrm>
            <a:off x="10503033" y="1988572"/>
            <a:ext cx="1217538" cy="125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Desna puščica 32"/>
          <p:cNvSpPr/>
          <p:nvPr/>
        </p:nvSpPr>
        <p:spPr>
          <a:xfrm rot="12728675">
            <a:off x="6071251" y="3373124"/>
            <a:ext cx="21415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Desna puščica 37"/>
          <p:cNvSpPr/>
          <p:nvPr/>
        </p:nvSpPr>
        <p:spPr>
          <a:xfrm rot="12338487">
            <a:off x="6755410" y="5053305"/>
            <a:ext cx="14090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Desna puščica 38"/>
          <p:cNvSpPr/>
          <p:nvPr/>
        </p:nvSpPr>
        <p:spPr>
          <a:xfrm rot="19885916">
            <a:off x="9002048" y="4870125"/>
            <a:ext cx="160482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Desna puščica 39"/>
          <p:cNvSpPr/>
          <p:nvPr/>
        </p:nvSpPr>
        <p:spPr>
          <a:xfrm rot="16837466">
            <a:off x="10243413" y="3404750"/>
            <a:ext cx="123264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Desna puščica 40"/>
          <p:cNvSpPr/>
          <p:nvPr/>
        </p:nvSpPr>
        <p:spPr>
          <a:xfrm rot="16200000">
            <a:off x="8140568" y="4848941"/>
            <a:ext cx="605487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Desna puščica 41"/>
          <p:cNvSpPr/>
          <p:nvPr/>
        </p:nvSpPr>
        <p:spPr>
          <a:xfrm rot="12984818">
            <a:off x="7352681" y="1591951"/>
            <a:ext cx="11459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Desna puščica 42"/>
          <p:cNvSpPr/>
          <p:nvPr/>
        </p:nvSpPr>
        <p:spPr>
          <a:xfrm rot="14967267">
            <a:off x="5173693" y="3391099"/>
            <a:ext cx="1211759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Desna puščica 43"/>
          <p:cNvSpPr/>
          <p:nvPr/>
        </p:nvSpPr>
        <p:spPr>
          <a:xfrm rot="16200000">
            <a:off x="7982263" y="3228624"/>
            <a:ext cx="95171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575">
            <a:off x="10474032" y="1571494"/>
            <a:ext cx="317500" cy="47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esna puščica 45"/>
          <p:cNvSpPr/>
          <p:nvPr/>
        </p:nvSpPr>
        <p:spPr>
          <a:xfrm rot="16787767">
            <a:off x="5569344" y="2881178"/>
            <a:ext cx="238898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Desna puščica 46"/>
          <p:cNvSpPr/>
          <p:nvPr/>
        </p:nvSpPr>
        <p:spPr>
          <a:xfrm rot="21447074">
            <a:off x="7558196" y="875233"/>
            <a:ext cx="22411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Desna puščica 47"/>
          <p:cNvSpPr/>
          <p:nvPr/>
        </p:nvSpPr>
        <p:spPr>
          <a:xfrm rot="19504963">
            <a:off x="8957150" y="1591950"/>
            <a:ext cx="10295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Desna puščica 48"/>
          <p:cNvSpPr/>
          <p:nvPr/>
        </p:nvSpPr>
        <p:spPr>
          <a:xfrm rot="14716281">
            <a:off x="6618966" y="2743889"/>
            <a:ext cx="22382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Desna puščica 49"/>
          <p:cNvSpPr/>
          <p:nvPr/>
        </p:nvSpPr>
        <p:spPr>
          <a:xfrm rot="19457466">
            <a:off x="8546660" y="3187727"/>
            <a:ext cx="231443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0" y="2627195"/>
            <a:ext cx="51567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sl-SI" b="1" dirty="0" smtClean="0"/>
              <a:t>SOLATA	      DEŽEVNIK 	MOČERAD</a:t>
            </a:r>
          </a:p>
          <a:p>
            <a:pPr>
              <a:lnSpc>
                <a:spcPct val="200000"/>
              </a:lnSpc>
            </a:pPr>
            <a:r>
              <a:rPr lang="sl-SI" b="1" dirty="0" smtClean="0"/>
              <a:t>SOLATA         POLŽ         ŽABA        ŠTORKLJA         OREL</a:t>
            </a:r>
          </a:p>
          <a:p>
            <a:pPr>
              <a:lnSpc>
                <a:spcPct val="200000"/>
              </a:lnSpc>
            </a:pPr>
            <a:r>
              <a:rPr lang="sl-SI" b="1" dirty="0" smtClean="0"/>
              <a:t>SOLATA           GOSENICA           KUKAVICA          OREL</a:t>
            </a:r>
          </a:p>
          <a:p>
            <a:endParaRPr lang="sl-SI" b="1" dirty="0"/>
          </a:p>
        </p:txBody>
      </p:sp>
      <p:sp>
        <p:nvSpPr>
          <p:cNvPr id="51" name="Desna puščica 50"/>
          <p:cNvSpPr/>
          <p:nvPr/>
        </p:nvSpPr>
        <p:spPr>
          <a:xfrm>
            <a:off x="900614" y="2929502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2" name="Desna puščica 51"/>
          <p:cNvSpPr/>
          <p:nvPr/>
        </p:nvSpPr>
        <p:spPr>
          <a:xfrm>
            <a:off x="2411020" y="2915176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4" name="Desna puščica 53"/>
          <p:cNvSpPr/>
          <p:nvPr/>
        </p:nvSpPr>
        <p:spPr>
          <a:xfrm>
            <a:off x="2512400" y="4003225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5" name="Desna puščica 54"/>
          <p:cNvSpPr/>
          <p:nvPr/>
        </p:nvSpPr>
        <p:spPr>
          <a:xfrm>
            <a:off x="1839573" y="3472851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6" name="Desna puščica 55"/>
          <p:cNvSpPr/>
          <p:nvPr/>
        </p:nvSpPr>
        <p:spPr>
          <a:xfrm>
            <a:off x="904886" y="3459200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7" name="Desna puščica 56"/>
          <p:cNvSpPr/>
          <p:nvPr/>
        </p:nvSpPr>
        <p:spPr>
          <a:xfrm>
            <a:off x="887893" y="4026608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61" name="Desna puščica 60"/>
          <p:cNvSpPr/>
          <p:nvPr/>
        </p:nvSpPr>
        <p:spPr>
          <a:xfrm>
            <a:off x="2770308" y="3472851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88177" y="102370"/>
            <a:ext cx="4855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V </a:t>
            </a:r>
            <a:r>
              <a:rPr lang="sl-SI" sz="2800" dirty="0" smtClean="0"/>
              <a:t>predstavljenem prehranjevalnem </a:t>
            </a:r>
            <a:r>
              <a:rPr lang="sl-SI" sz="2800" dirty="0"/>
              <a:t>spletu je prepletenih več </a:t>
            </a:r>
            <a:endParaRPr lang="sl-SI" sz="2800" dirty="0" smtClean="0"/>
          </a:p>
          <a:p>
            <a:r>
              <a:rPr lang="sl-SI" sz="2800" dirty="0" smtClean="0"/>
              <a:t>prehranjevalnih verig.</a:t>
            </a:r>
          </a:p>
          <a:p>
            <a:endParaRPr lang="sl-SI" sz="2800" dirty="0" smtClean="0"/>
          </a:p>
          <a:p>
            <a:r>
              <a:rPr lang="sl-SI" sz="2800" dirty="0" smtClean="0"/>
              <a:t>Primeri:</a:t>
            </a:r>
            <a:endParaRPr lang="sl-SI" sz="2800" dirty="0"/>
          </a:p>
        </p:txBody>
      </p:sp>
      <p:sp>
        <p:nvSpPr>
          <p:cNvPr id="72" name="Desna puščica 71"/>
          <p:cNvSpPr/>
          <p:nvPr/>
        </p:nvSpPr>
        <p:spPr>
          <a:xfrm>
            <a:off x="4146939" y="3506885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74" name="Desna puščica 73"/>
          <p:cNvSpPr/>
          <p:nvPr/>
        </p:nvSpPr>
        <p:spPr>
          <a:xfrm>
            <a:off x="4027220" y="4029619"/>
            <a:ext cx="333638" cy="145497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05840" y="4989791"/>
            <a:ext cx="404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Š</a:t>
            </a:r>
            <a:r>
              <a:rPr lang="sl-SI" sz="2800" dirty="0" smtClean="0"/>
              <a:t>e sam/a poišči dve prehranjevalni verigi. </a:t>
            </a:r>
            <a:endParaRPr lang="sl-SI" sz="2800" dirty="0"/>
          </a:p>
        </p:txBody>
      </p:sp>
    </p:spTree>
    <p:extLst>
      <p:ext uri="{BB962C8B-B14F-4D97-AF65-F5344CB8AC3E}">
        <p14:creationId xmlns="" xmlns:p14="http://schemas.microsoft.com/office/powerpoint/2010/main" val="3794832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103628" y="201166"/>
            <a:ext cx="7010118" cy="6008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31" y="5311466"/>
            <a:ext cx="1233229" cy="8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55" y="3954480"/>
            <a:ext cx="1035305" cy="6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39" y="2034718"/>
            <a:ext cx="1215821" cy="81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5" y="402941"/>
            <a:ext cx="1085976" cy="130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0" t="14204" r="66729" b="51082"/>
          <a:stretch/>
        </p:blipFill>
        <p:spPr bwMode="auto">
          <a:xfrm rot="1515846">
            <a:off x="5712759" y="4102995"/>
            <a:ext cx="1066833" cy="177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32" y="6577013"/>
            <a:ext cx="782161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1569"/>
          <a:stretch/>
        </p:blipFill>
        <p:spPr bwMode="auto">
          <a:xfrm>
            <a:off x="5109125" y="1677780"/>
            <a:ext cx="1629578" cy="101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6313438" y="647128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000" dirty="0"/>
              <a:t>https://</a:t>
            </a:r>
            <a:r>
              <a:rPr lang="sl-SI" sz="1000" dirty="0" smtClean="0"/>
              <a:t>www.google.com/search?q=močerad&amp;tbm=isch&amp;ved=2ahUKEwjPveCn7J7pAhUCHBoKHdGZDBcQ</a:t>
            </a:r>
            <a:endParaRPr lang="sl-SI" sz="10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58" t="58104" r="13141" b="38743"/>
          <a:stretch/>
        </p:blipFill>
        <p:spPr bwMode="auto">
          <a:xfrm>
            <a:off x="10099960" y="4026608"/>
            <a:ext cx="1575396" cy="4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8771780" y="6330792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00" dirty="0"/>
              <a:t>https://www.vrtecbambi.si/2018/06/04/pesem-kukavica/</a:t>
            </a:r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72" y="365624"/>
            <a:ext cx="1023403" cy="121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5652651" y="6209483"/>
            <a:ext cx="69253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https://www.google.com/search?q=orel&amp;tbm=isch&amp;ved=2ahUKEwi-3oOW1ZrpAhUL66QKHUaOA7cQ2-cCegQIABAA&amp;</a:t>
            </a:r>
          </a:p>
        </p:txBody>
      </p:sp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36" t="51333" r="41904" b="40722"/>
          <a:stretch/>
        </p:blipFill>
        <p:spPr bwMode="auto">
          <a:xfrm>
            <a:off x="10503033" y="1988572"/>
            <a:ext cx="1217538" cy="125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Desna puščica 32"/>
          <p:cNvSpPr/>
          <p:nvPr/>
        </p:nvSpPr>
        <p:spPr>
          <a:xfrm rot="13082870">
            <a:off x="6101841" y="3341830"/>
            <a:ext cx="21415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Desna puščica 37"/>
          <p:cNvSpPr/>
          <p:nvPr/>
        </p:nvSpPr>
        <p:spPr>
          <a:xfrm rot="12338487">
            <a:off x="6755410" y="5053305"/>
            <a:ext cx="14090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Desna puščica 38"/>
          <p:cNvSpPr/>
          <p:nvPr/>
        </p:nvSpPr>
        <p:spPr>
          <a:xfrm rot="19885916">
            <a:off x="9002048" y="4870125"/>
            <a:ext cx="160482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Desna puščica 39"/>
          <p:cNvSpPr/>
          <p:nvPr/>
        </p:nvSpPr>
        <p:spPr>
          <a:xfrm rot="16837466">
            <a:off x="10243413" y="3404750"/>
            <a:ext cx="1232642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Desna puščica 40"/>
          <p:cNvSpPr/>
          <p:nvPr/>
        </p:nvSpPr>
        <p:spPr>
          <a:xfrm rot="16200000">
            <a:off x="8140568" y="4848941"/>
            <a:ext cx="605487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Desna puščica 41"/>
          <p:cNvSpPr/>
          <p:nvPr/>
        </p:nvSpPr>
        <p:spPr>
          <a:xfrm rot="12984818">
            <a:off x="7352681" y="1591951"/>
            <a:ext cx="114590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Desna puščica 42"/>
          <p:cNvSpPr/>
          <p:nvPr/>
        </p:nvSpPr>
        <p:spPr>
          <a:xfrm rot="14967267">
            <a:off x="5295770" y="3327365"/>
            <a:ext cx="1211759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Desna puščica 43"/>
          <p:cNvSpPr/>
          <p:nvPr/>
        </p:nvSpPr>
        <p:spPr>
          <a:xfrm rot="16200000">
            <a:off x="7982263" y="3228624"/>
            <a:ext cx="95171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575">
            <a:off x="10474032" y="1571494"/>
            <a:ext cx="317500" cy="47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esna puščica 45"/>
          <p:cNvSpPr/>
          <p:nvPr/>
        </p:nvSpPr>
        <p:spPr>
          <a:xfrm rot="16787767">
            <a:off x="5569344" y="2881178"/>
            <a:ext cx="2388988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Desna puščica 46"/>
          <p:cNvSpPr/>
          <p:nvPr/>
        </p:nvSpPr>
        <p:spPr>
          <a:xfrm rot="21447074">
            <a:off x="7558196" y="875233"/>
            <a:ext cx="2241111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Desna puščica 47"/>
          <p:cNvSpPr/>
          <p:nvPr/>
        </p:nvSpPr>
        <p:spPr>
          <a:xfrm rot="19504963">
            <a:off x="8957150" y="1591950"/>
            <a:ext cx="10295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Desna puščica 48"/>
          <p:cNvSpPr/>
          <p:nvPr/>
        </p:nvSpPr>
        <p:spPr>
          <a:xfrm rot="14716281">
            <a:off x="6618966" y="2743889"/>
            <a:ext cx="2238246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Desna puščica 49"/>
          <p:cNvSpPr/>
          <p:nvPr/>
        </p:nvSpPr>
        <p:spPr>
          <a:xfrm rot="19457466">
            <a:off x="8546660" y="3187727"/>
            <a:ext cx="2314433" cy="281701"/>
          </a:xfrm>
          <a:prstGeom prst="rightArrow">
            <a:avLst/>
          </a:prstGeom>
          <a:solidFill>
            <a:srgbClr val="87C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83525" y="155957"/>
            <a:ext cx="5168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Ustno povej, katera od trditev  </a:t>
            </a:r>
            <a:endParaRPr lang="sl-SI" sz="2800" dirty="0" smtClean="0"/>
          </a:p>
          <a:p>
            <a:r>
              <a:rPr lang="sl-SI" sz="2800" dirty="0" smtClean="0"/>
              <a:t>o </a:t>
            </a:r>
            <a:r>
              <a:rPr lang="sl-SI" sz="2800" dirty="0"/>
              <a:t>prikazanem prehranjevalnem spletu je pravilna in katera napačna. </a:t>
            </a:r>
            <a:endParaRPr lang="sl-SI" sz="2800" dirty="0" smtClean="0"/>
          </a:p>
          <a:p>
            <a:endParaRPr lang="sl-SI" sz="2800" dirty="0"/>
          </a:p>
        </p:txBody>
      </p:sp>
      <p:sp>
        <p:nvSpPr>
          <p:cNvPr id="9" name="Pravokotnik 8"/>
          <p:cNvSpPr/>
          <p:nvPr/>
        </p:nvSpPr>
        <p:spPr>
          <a:xfrm>
            <a:off x="-32666" y="2044792"/>
            <a:ext cx="51036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 smtClean="0"/>
              <a:t>Orli so plenilci kukavic.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 smtClean="0"/>
              <a:t>Žabe se hranijo s štorkljami in orli.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 smtClean="0"/>
              <a:t>Močeradi so potrošniki.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 smtClean="0"/>
              <a:t>Gosenice so proizvajalci. 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 smtClean="0"/>
              <a:t>Štorklje so plen orlom.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Gosenice se hranijo z deževniki.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Orli so rastlinojedci.</a:t>
            </a:r>
            <a:endParaRPr lang="sl-SI" sz="2800" dirty="0"/>
          </a:p>
        </p:txBody>
      </p:sp>
    </p:spTree>
    <p:extLst>
      <p:ext uri="{BB962C8B-B14F-4D97-AF65-F5344CB8AC3E}">
        <p14:creationId xmlns="" xmlns:p14="http://schemas.microsoft.com/office/powerpoint/2010/main" val="421265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03020" y="504314"/>
            <a:ext cx="1075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Preveri, če si razmišljal/a </a:t>
            </a:r>
            <a:r>
              <a:rPr lang="sl-SI" sz="2800" dirty="0" smtClean="0"/>
              <a:t>prav. Napačne trditve so zapisane </a:t>
            </a:r>
            <a:r>
              <a:rPr lang="sl-SI" sz="2800" dirty="0"/>
              <a:t>rdeče. </a:t>
            </a:r>
          </a:p>
        </p:txBody>
      </p:sp>
      <p:sp>
        <p:nvSpPr>
          <p:cNvPr id="3" name="Pravokotnik 2"/>
          <p:cNvSpPr/>
          <p:nvPr/>
        </p:nvSpPr>
        <p:spPr>
          <a:xfrm>
            <a:off x="2621972" y="1325918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/>
              <a:t>Orli so plenilci kukavic.</a:t>
            </a:r>
          </a:p>
          <a:p>
            <a:pPr>
              <a:lnSpc>
                <a:spcPct val="150000"/>
              </a:lnSpc>
            </a:pPr>
            <a:r>
              <a:rPr lang="sl-SI" sz="2800" dirty="0">
                <a:solidFill>
                  <a:srgbClr val="FF0000"/>
                </a:solidFill>
              </a:rPr>
              <a:t>Žabe se hranijo s štorkljami in orli.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Močeradi so potrošniki.</a:t>
            </a:r>
          </a:p>
          <a:p>
            <a:pPr>
              <a:lnSpc>
                <a:spcPct val="150000"/>
              </a:lnSpc>
            </a:pPr>
            <a:r>
              <a:rPr lang="sl-SI" sz="2800" dirty="0">
                <a:solidFill>
                  <a:srgbClr val="FF0000"/>
                </a:solidFill>
              </a:rPr>
              <a:t>Gosenice so proizvajalci. 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Štorklje so plen orlom.</a:t>
            </a:r>
          </a:p>
          <a:p>
            <a:pPr>
              <a:lnSpc>
                <a:spcPct val="150000"/>
              </a:lnSpc>
            </a:pPr>
            <a:r>
              <a:rPr lang="sl-SI" sz="2800" dirty="0" smtClean="0">
                <a:solidFill>
                  <a:srgbClr val="FF0000"/>
                </a:solidFill>
              </a:rPr>
              <a:t>Gosenice </a:t>
            </a:r>
            <a:r>
              <a:rPr lang="sl-SI" sz="2800" dirty="0">
                <a:solidFill>
                  <a:srgbClr val="FF0000"/>
                </a:solidFill>
              </a:rPr>
              <a:t>se hranijo z </a:t>
            </a:r>
            <a:r>
              <a:rPr lang="sl-SI" sz="2800" dirty="0" smtClean="0">
                <a:solidFill>
                  <a:srgbClr val="FF0000"/>
                </a:solidFill>
              </a:rPr>
              <a:t>deževniki.</a:t>
            </a:r>
            <a:endParaRPr lang="sl-SI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l-SI" sz="2800" dirty="0">
                <a:solidFill>
                  <a:srgbClr val="FF0000"/>
                </a:solidFill>
              </a:rPr>
              <a:t>Orli so rastlinojedci.</a:t>
            </a:r>
          </a:p>
        </p:txBody>
      </p:sp>
    </p:spTree>
    <p:extLst>
      <p:ext uri="{BB962C8B-B14F-4D97-AF65-F5344CB8AC3E}">
        <p14:creationId xmlns="" xmlns:p14="http://schemas.microsoft.com/office/powerpoint/2010/main" val="2850820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257299" y="488373"/>
            <a:ext cx="94661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Zapiši v zvezek: </a:t>
            </a:r>
          </a:p>
          <a:p>
            <a:r>
              <a:rPr lang="sl-SI" sz="2800" dirty="0" smtClean="0">
                <a:solidFill>
                  <a:srgbClr val="FF0000"/>
                </a:solidFill>
              </a:rPr>
              <a:t>                                </a:t>
            </a:r>
            <a:r>
              <a:rPr lang="sl-SI" sz="2800" b="1" dirty="0" smtClean="0">
                <a:solidFill>
                  <a:srgbClr val="FF0000"/>
                </a:solidFill>
              </a:rPr>
              <a:t>PREHRANJEVALNI SPLETI</a:t>
            </a:r>
          </a:p>
          <a:p>
            <a:endParaRPr lang="sl-SI" sz="2800" dirty="0"/>
          </a:p>
          <a:p>
            <a:r>
              <a:rPr lang="sl-SI" sz="2800" dirty="0" smtClean="0"/>
              <a:t>Prehranjevalne verige so med seboj prepletene v prehranjevalnih spletih.</a:t>
            </a:r>
          </a:p>
          <a:p>
            <a:endParaRPr lang="sl-SI" sz="2800" dirty="0"/>
          </a:p>
          <a:p>
            <a:r>
              <a:rPr lang="sl-SI" sz="2800" dirty="0" smtClean="0"/>
              <a:t>Iz prehranjevalnega spleta v učbeniku (str. 72) izpiši tri prehranjevalne verige.</a:t>
            </a:r>
          </a:p>
          <a:p>
            <a:endParaRPr lang="sl-SI" sz="2800" dirty="0"/>
          </a:p>
          <a:p>
            <a:r>
              <a:rPr lang="sl-SI" sz="2800" dirty="0" smtClean="0"/>
              <a:t>Primer: </a:t>
            </a:r>
          </a:p>
          <a:p>
            <a:r>
              <a:rPr lang="sl-SI" sz="2800" dirty="0"/>
              <a:t>r</a:t>
            </a:r>
            <a:r>
              <a:rPr lang="sl-SI" sz="2800" dirty="0" smtClean="0"/>
              <a:t>astline                  srna                medved</a:t>
            </a:r>
            <a:endParaRPr lang="sl-SI" sz="2800" dirty="0"/>
          </a:p>
        </p:txBody>
      </p:sp>
      <p:cxnSp>
        <p:nvCxnSpPr>
          <p:cNvPr id="6" name="Raven puščični povezovalnik 5"/>
          <p:cNvCxnSpPr/>
          <p:nvPr/>
        </p:nvCxnSpPr>
        <p:spPr>
          <a:xfrm>
            <a:off x="2701636" y="5070764"/>
            <a:ext cx="8832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>
            <a:off x="4672445" y="5056910"/>
            <a:ext cx="8832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33783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383</Words>
  <Application>Microsoft Office PowerPoint</Application>
  <PresentationFormat>Po meri</PresentationFormat>
  <Paragraphs>81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JE KOMU HRANA  PREHRANJEVALNE VERIGE IN PREHRANJEVALNI SPLETI</dc:title>
  <dc:creator>compjuter</dc:creator>
  <cp:lastModifiedBy>DOMA</cp:lastModifiedBy>
  <cp:revision>160</cp:revision>
  <dcterms:created xsi:type="dcterms:W3CDTF">2020-04-15T14:38:09Z</dcterms:created>
  <dcterms:modified xsi:type="dcterms:W3CDTF">2020-05-08T14:28:24Z</dcterms:modified>
</cp:coreProperties>
</file>