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311" r:id="rId3"/>
    <p:sldId id="308" r:id="rId4"/>
    <p:sldId id="309" r:id="rId5"/>
    <p:sldId id="310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4C"/>
    <a:srgbClr val="F2B800"/>
    <a:srgbClr val="FFFF66"/>
    <a:srgbClr val="FFF5D9"/>
    <a:srgbClr val="05E4FB"/>
    <a:srgbClr val="3AEAFC"/>
    <a:srgbClr val="B7ECFF"/>
    <a:srgbClr val="F5FF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-114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F930-2335-4807-B6D2-B4BED4389CF7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2A28-8EA3-4396-9C86-AD013755DFB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94288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F930-2335-4807-B6D2-B4BED4389CF7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2A28-8EA3-4396-9C86-AD013755DFB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4441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F930-2335-4807-B6D2-B4BED4389CF7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2A28-8EA3-4396-9C86-AD013755DFB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67723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F930-2335-4807-B6D2-B4BED4389CF7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2A28-8EA3-4396-9C86-AD013755DFB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11729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F930-2335-4807-B6D2-B4BED4389CF7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2A28-8EA3-4396-9C86-AD013755DFB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46062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F930-2335-4807-B6D2-B4BED4389CF7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2A28-8EA3-4396-9C86-AD013755DFB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1428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F930-2335-4807-B6D2-B4BED4389CF7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2A28-8EA3-4396-9C86-AD013755DFB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11050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F930-2335-4807-B6D2-B4BED4389CF7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2A28-8EA3-4396-9C86-AD013755DFB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82090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F930-2335-4807-B6D2-B4BED4389CF7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2A28-8EA3-4396-9C86-AD013755DFB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57711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F930-2335-4807-B6D2-B4BED4389CF7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2A28-8EA3-4396-9C86-AD013755DFB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87024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F930-2335-4807-B6D2-B4BED4389CF7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2A28-8EA3-4396-9C86-AD013755DFB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6683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76000">
              <a:srgbClr val="92D050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FF930-2335-4807-B6D2-B4BED4389CF7}" type="datetimeFigureOut">
              <a:rPr lang="sl-SI" smtClean="0"/>
              <a:pPr/>
              <a:t>8.5.2020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A2A28-8EA3-4396-9C86-AD013755DFB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27234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openxmlformats.org/officeDocument/2006/relationships/hyperlink" Target="https://www.google.si/url?sa=i&amp;url=http://www.dvrs.bf.uni-lj.si/spvr/2015/19Trdan.pdf&amp;psig=AOvVaw13nph_H3tJRGTJV8YC9_pB&amp;ust=1588940149693000&amp;source=images&amp;cd=vfe&amp;ved=0CAIQjRxqFwoTCID__8HdoekCFQAAAAAdAAAAABAE" TargetMode="External"/><Relationship Id="rId2" Type="http://schemas.openxmlformats.org/officeDocument/2006/relationships/hyperlink" Target="https://www.google.si/url?sa=i&amp;url=https://sl.wikipedia.org/wiki/Velika_kopriva&amp;psig=AOvVaw1DTNczkx4gihd-UXU2m8ky&amp;ust=1588939005781000&amp;source=images&amp;cd=vfe&amp;ved=0CAIQjRxqFwoTCOjOgZzZoekCFQAAAAAdAAAAABA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s://www.google.si/url?sa=i&amp;url=https://www.lupa-portal.si/vsebina/zanimivo/poznamo-strupene-rastline-v-sloveniji/&amp;psig=AOvVaw0ihDErAj9Eu6mSx7sUeaz6&amp;ust=1588939484690000&amp;source=images&amp;cd=vfe&amp;ved=0CAIQjRxqFwoTCND4qfHcoekCFQAAAAAdAAAAABAD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briucitelj.splet.arnes.si/2018/11/28/prehranjevalne-verige-2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NARAVOSLOVJE IN TEHNI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5" name="AutoShape 4" descr="NARAVOSLOVJE IN TEHNIK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6" name="AutoShape 6" descr="NARAVOSLOVJE IN TEHNIK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5" name="Pravokotnik 14"/>
          <p:cNvSpPr/>
          <p:nvPr/>
        </p:nvSpPr>
        <p:spPr>
          <a:xfrm>
            <a:off x="1145189" y="783115"/>
            <a:ext cx="9626491" cy="5187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31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649" y="728871"/>
            <a:ext cx="2607335" cy="151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474" y="4133992"/>
            <a:ext cx="1907399" cy="1378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PoljeZBesedilom 32"/>
          <p:cNvSpPr txBox="1"/>
          <p:nvPr/>
        </p:nvSpPr>
        <p:spPr>
          <a:xfrm>
            <a:off x="1328421" y="1983784"/>
            <a:ext cx="94510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0" b="1" dirty="0" smtClean="0">
                <a:solidFill>
                  <a:schemeClr val="accent6">
                    <a:lumMod val="50000"/>
                  </a:schemeClr>
                </a:solidFill>
              </a:rPr>
              <a:t>KAJ JE KOMU HRANA </a:t>
            </a:r>
            <a:endParaRPr lang="sl-SI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" name="PoljeZBesedilom 33"/>
          <p:cNvSpPr txBox="1"/>
          <p:nvPr/>
        </p:nvSpPr>
        <p:spPr>
          <a:xfrm>
            <a:off x="3149873" y="3363133"/>
            <a:ext cx="67271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400" b="1" dirty="0" smtClean="0">
                <a:solidFill>
                  <a:schemeClr val="accent6">
                    <a:lumMod val="50000"/>
                  </a:schemeClr>
                </a:solidFill>
              </a:rPr>
              <a:t>PREHRANJEVALNE VERIGE IN PREHRANJEVALNI </a:t>
            </a:r>
            <a:r>
              <a:rPr lang="sl-SI" sz="4400" b="1" dirty="0" smtClean="0">
                <a:solidFill>
                  <a:schemeClr val="accent6">
                    <a:lumMod val="50000"/>
                  </a:schemeClr>
                </a:solidFill>
              </a:rPr>
              <a:t>SPLETI</a:t>
            </a:r>
            <a:endParaRPr lang="sl-SI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92717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85980"/>
            <a:ext cx="10515600" cy="937648"/>
          </a:xfrm>
        </p:spPr>
        <p:txBody>
          <a:bodyPr>
            <a:normAutofit/>
          </a:bodyPr>
          <a:lstStyle/>
          <a:p>
            <a:r>
              <a:rPr lang="sl-SI" sz="4000" dirty="0" smtClean="0">
                <a:latin typeface="+mn-lt"/>
              </a:rPr>
              <a:t>Tudi rastline se zaščitijo pred rastlinojedci.</a:t>
            </a:r>
            <a:endParaRPr lang="sl-SI" sz="4000" dirty="0">
              <a:latin typeface="+mn-lt"/>
            </a:endParaRPr>
          </a:p>
        </p:txBody>
      </p:sp>
      <p:pic>
        <p:nvPicPr>
          <p:cNvPr id="5122" name="Picture 2" descr="Velika kopriva - Wikipedija, prosta enciklopedij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929" y="1077966"/>
            <a:ext cx="2847701" cy="2318504"/>
          </a:xfrm>
          <a:prstGeom prst="rect">
            <a:avLst/>
          </a:prstGeom>
          <a:noFill/>
        </p:spPr>
      </p:pic>
      <p:sp>
        <p:nvSpPr>
          <p:cNvPr id="5" name="PoljeZBesedilom 4"/>
          <p:cNvSpPr txBox="1"/>
          <p:nvPr/>
        </p:nvSpPr>
        <p:spPr>
          <a:xfrm>
            <a:off x="3386379" y="1115879"/>
            <a:ext cx="2735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Če se dotaknemo listov koprive, nas zapeče, ker izločajo jedko mravljinčno kislino.</a:t>
            </a:r>
            <a:endParaRPr lang="sl-SI" sz="24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495945" y="3324386"/>
            <a:ext cx="36343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/>
              <a:t>https://www.google.si/search?q=kopriva&amp;newwindow=1&amp;sxsrf=ALeKk0</a:t>
            </a:r>
            <a:endParaRPr lang="sl-SI" sz="800" dirty="0"/>
          </a:p>
        </p:txBody>
      </p:sp>
      <p:pic>
        <p:nvPicPr>
          <p:cNvPr id="8" name="Slika 7" descr="Rože (cvetlice) in gobe Kamniškega vrha - cipresovke, češminovke ..."/>
          <p:cNvPicPr/>
          <p:nvPr/>
        </p:nvPicPr>
        <p:blipFill>
          <a:blip r:embed="rId4" cstate="print"/>
          <a:srcRect b="4297"/>
          <a:stretch>
            <a:fillRect/>
          </a:stretch>
        </p:blipFill>
        <p:spPr bwMode="auto">
          <a:xfrm>
            <a:off x="6977707" y="994635"/>
            <a:ext cx="2088802" cy="2492483"/>
          </a:xfrm>
          <a:prstGeom prst="rect">
            <a:avLst/>
          </a:prstGeom>
          <a:noFill/>
        </p:spPr>
      </p:pic>
      <p:sp>
        <p:nvSpPr>
          <p:cNvPr id="9" name="PoljeZBesedilom 8"/>
          <p:cNvSpPr txBox="1"/>
          <p:nvPr/>
        </p:nvSpPr>
        <p:spPr>
          <a:xfrm>
            <a:off x="9144000" y="1325105"/>
            <a:ext cx="2456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Nekatere rastline imajo trne.</a:t>
            </a:r>
            <a:endParaRPr lang="sl-SI" sz="2400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8989016" y="3161653"/>
            <a:ext cx="3076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/>
              <a:t>https://www.google.si/search?q=rastline+s+trni&amp;tbm=isch&amp;ved=2ahUKEwjElKyZ2aHpAhUVtKQKHQBtAN4Q2</a:t>
            </a:r>
            <a:endParaRPr lang="sl-SI" sz="800" dirty="0"/>
          </a:p>
        </p:txBody>
      </p:sp>
      <p:pic>
        <p:nvPicPr>
          <p:cNvPr id="5126" name="Picture 6" descr="Poznamo strupene rastline v Sloveniji? - Lupa portal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544" y="4237871"/>
            <a:ext cx="3229741" cy="1922705"/>
          </a:xfrm>
          <a:prstGeom prst="rect">
            <a:avLst/>
          </a:prstGeom>
          <a:noFill/>
        </p:spPr>
      </p:pic>
      <p:sp>
        <p:nvSpPr>
          <p:cNvPr id="12" name="PoljeZBesedilom 11"/>
          <p:cNvSpPr txBox="1"/>
          <p:nvPr/>
        </p:nvSpPr>
        <p:spPr>
          <a:xfrm>
            <a:off x="3727342" y="4324027"/>
            <a:ext cx="21387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Nekatere rastline, na primer jesenski podlesek, so strupene.</a:t>
            </a:r>
            <a:endParaRPr lang="sl-SI" sz="2400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441702" y="6276814"/>
            <a:ext cx="3254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/>
              <a:t>https://www.google.si/search?q=jesenski+podlesek&amp;tbm=isch&amp;ved=2ahUKEwiVvMTv2aHpAhVStKQKHUk_AGIQ2</a:t>
            </a:r>
            <a:endParaRPr lang="sl-SI" sz="800" dirty="0"/>
          </a:p>
        </p:txBody>
      </p:sp>
      <p:pic>
        <p:nvPicPr>
          <p:cNvPr id="5128" name="Picture 8" descr="VPLIV PAŠE JELENJADI (Cervus elaphus L.) NA ZMANJŠANJE PRIDELKA IN ..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68918" y="3958982"/>
            <a:ext cx="3063386" cy="2294584"/>
          </a:xfrm>
          <a:prstGeom prst="rect">
            <a:avLst/>
          </a:prstGeom>
          <a:noFill/>
        </p:spPr>
      </p:pic>
      <p:sp>
        <p:nvSpPr>
          <p:cNvPr id="15" name="PoljeZBesedilom 14"/>
          <p:cNvSpPr txBox="1"/>
          <p:nvPr/>
        </p:nvSpPr>
        <p:spPr>
          <a:xfrm>
            <a:off x="9151748" y="4006312"/>
            <a:ext cx="26812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Nekatere rastline se lahko zelo hitro obnavljajo. Ko živali travo popasejo, kmalu spet zraste.</a:t>
            </a:r>
            <a:endParaRPr lang="sl-SI" sz="2400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6222569" y="6315559"/>
            <a:ext cx="55793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/>
              <a:t>https://www.google.si/search?q=popasena+trava&amp;tbm=isch&amp;ved=2ahUKEwilutr92qHpAhUQP-wKHaa6DH0Q2</a:t>
            </a:r>
            <a:endParaRPr lang="sl-SI" sz="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/>
          <p:nvPr/>
        </p:nvPicPr>
        <p:blipFill>
          <a:blip r:embed="rId2" cstate="print"/>
          <a:srcRect t="8044" r="59636" b="11512"/>
          <a:stretch>
            <a:fillRect/>
          </a:stretch>
        </p:blipFill>
        <p:spPr bwMode="auto">
          <a:xfrm>
            <a:off x="5339166" y="0"/>
            <a:ext cx="672884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jeZBesedilom 4"/>
          <p:cNvSpPr txBox="1"/>
          <p:nvPr/>
        </p:nvSpPr>
        <p:spPr>
          <a:xfrm>
            <a:off x="0" y="6571280"/>
            <a:ext cx="53856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/>
              <a:t>https://www.google.si/search?q=food+web&amp;newwindow=1&amp;sxsrf=ALeKk01sQiM34JN0bEyor</a:t>
            </a:r>
            <a:endParaRPr lang="sl-SI" sz="8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302217" y="798163"/>
            <a:ext cx="50059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l-SI" sz="2800" dirty="0" smtClean="0"/>
              <a:t>Danes bomo ponovili snov preteklih ur</a:t>
            </a:r>
            <a:r>
              <a:rPr lang="sl-SI" sz="2800" dirty="0" smtClean="0"/>
              <a:t>.</a:t>
            </a:r>
          </a:p>
          <a:p>
            <a:pPr>
              <a:buNone/>
            </a:pPr>
            <a:endParaRPr lang="sl-SI" sz="2800" dirty="0" smtClean="0"/>
          </a:p>
          <a:p>
            <a:r>
              <a:rPr lang="sl-SI" sz="2800" dirty="0" smtClean="0"/>
              <a:t>Pred sabo imaš </a:t>
            </a:r>
            <a:r>
              <a:rPr lang="sl-SI" sz="2800" dirty="0" smtClean="0"/>
              <a:t>prehranjevalni splet, ki ga boš uporabil/a za reševanje </a:t>
            </a:r>
            <a:r>
              <a:rPr lang="sl-SI" sz="2800" dirty="0" smtClean="0"/>
              <a:t>nalog na naslednji strani.</a:t>
            </a:r>
            <a:endParaRPr lang="sl-S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38200" y="356461"/>
            <a:ext cx="10515600" cy="58205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l-SI" dirty="0" smtClean="0"/>
              <a:t>ZAPIŠI </a:t>
            </a:r>
            <a:r>
              <a:rPr lang="sl-SI" dirty="0" smtClean="0"/>
              <a:t>V ZVEZEK: </a:t>
            </a:r>
          </a:p>
          <a:p>
            <a:pPr>
              <a:buNone/>
            </a:pPr>
            <a:r>
              <a:rPr lang="sl-SI" b="1" dirty="0" smtClean="0">
                <a:solidFill>
                  <a:srgbClr val="FF0000"/>
                </a:solidFill>
              </a:rPr>
              <a:t>VAJA</a:t>
            </a:r>
          </a:p>
          <a:p>
            <a:pPr marL="514350" indent="-514350">
              <a:buAutoNum type="arabicPeriod"/>
            </a:pPr>
            <a:r>
              <a:rPr lang="sl-SI" dirty="0" smtClean="0"/>
              <a:t>Iz prehranjevalnega spleta sestavi dve prehranjevalni verigi.</a:t>
            </a:r>
          </a:p>
          <a:p>
            <a:pPr marL="514350" indent="-514350">
              <a:buAutoNum type="arabicPeriod"/>
            </a:pPr>
            <a:endParaRPr lang="sl-SI" dirty="0" smtClean="0"/>
          </a:p>
          <a:p>
            <a:pPr marL="514350" indent="-514350">
              <a:buAutoNum type="arabicPeriod"/>
            </a:pPr>
            <a:r>
              <a:rPr lang="sl-SI" dirty="0" smtClean="0"/>
              <a:t>V</a:t>
            </a:r>
            <a:r>
              <a:rPr lang="sl-SI" dirty="0" smtClean="0"/>
              <a:t> prehranjevalnem spletu poišči primer:</a:t>
            </a:r>
            <a:endParaRPr lang="sl-SI" dirty="0" smtClean="0"/>
          </a:p>
          <a:p>
            <a:pPr marL="514350" indent="-514350">
              <a:buNone/>
            </a:pPr>
            <a:r>
              <a:rPr lang="sl-SI" dirty="0" smtClean="0"/>
              <a:t>RASTLINOJEDCA: </a:t>
            </a:r>
            <a:r>
              <a:rPr lang="sl-SI" dirty="0" smtClean="0"/>
              <a:t>____________</a:t>
            </a:r>
          </a:p>
          <a:p>
            <a:pPr marL="514350" indent="-514350">
              <a:buNone/>
            </a:pPr>
            <a:r>
              <a:rPr lang="sl-SI" dirty="0" smtClean="0"/>
              <a:t>MESOJEDCA: _______________</a:t>
            </a:r>
            <a:endParaRPr lang="sl-SI" dirty="0" smtClean="0"/>
          </a:p>
          <a:p>
            <a:pPr marL="514350" indent="-514350">
              <a:buNone/>
            </a:pPr>
            <a:r>
              <a:rPr lang="sl-SI" dirty="0" smtClean="0"/>
              <a:t>VSEJEDCA: _________________</a:t>
            </a:r>
            <a:endParaRPr lang="sl-SI" dirty="0" smtClean="0"/>
          </a:p>
          <a:p>
            <a:pPr marL="514350" indent="-514350">
              <a:buNone/>
            </a:pPr>
            <a:r>
              <a:rPr lang="sl-SI" dirty="0" smtClean="0"/>
              <a:t>PLENA: ____________________</a:t>
            </a:r>
            <a:endParaRPr lang="sl-SI" dirty="0" smtClean="0"/>
          </a:p>
          <a:p>
            <a:pPr marL="514350" indent="-514350">
              <a:buNone/>
            </a:pPr>
            <a:r>
              <a:rPr lang="sl-SI" dirty="0" smtClean="0"/>
              <a:t>PLENILCA: __________________</a:t>
            </a:r>
            <a:endParaRPr lang="sl-SI" dirty="0" smtClean="0"/>
          </a:p>
          <a:p>
            <a:pPr marL="514350" indent="-514350">
              <a:buNone/>
            </a:pPr>
            <a:r>
              <a:rPr lang="sl-SI" dirty="0" smtClean="0"/>
              <a:t>PROIZVAJALCA: ______________</a:t>
            </a:r>
            <a:endParaRPr lang="sl-SI" dirty="0" smtClean="0"/>
          </a:p>
          <a:p>
            <a:pPr marL="514350" indent="-514350">
              <a:buNone/>
            </a:pPr>
            <a:r>
              <a:rPr lang="sl-SI" dirty="0" smtClean="0"/>
              <a:t>POTROŠNIKA: ________________</a:t>
            </a:r>
            <a:endParaRPr lang="sl-SI" dirty="0" smtClean="0"/>
          </a:p>
          <a:p>
            <a:pPr marL="514350" indent="-514350">
              <a:buAutoNum type="arabicPeriod"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dirty="0" smtClean="0">
                <a:latin typeface="+mn-lt"/>
              </a:rPr>
              <a:t>Če želiš, lahko svoje </a:t>
            </a:r>
            <a:r>
              <a:rPr lang="sl-SI" sz="2800" dirty="0" smtClean="0">
                <a:latin typeface="+mn-lt"/>
              </a:rPr>
              <a:t>znanje </a:t>
            </a:r>
            <a:r>
              <a:rPr lang="sl-SI" sz="2800" dirty="0" smtClean="0">
                <a:latin typeface="+mn-lt"/>
              </a:rPr>
              <a:t>utrdiš na spodnji povezavi.</a:t>
            </a:r>
            <a:endParaRPr lang="sl-SI" sz="2800" dirty="0">
              <a:latin typeface="+mn-lt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2247" cy="4351338"/>
          </a:xfrm>
        </p:spPr>
        <p:txBody>
          <a:bodyPr/>
          <a:lstStyle/>
          <a:p>
            <a:r>
              <a:rPr lang="sl-SI" dirty="0" smtClean="0">
                <a:hlinkClick r:id="rId2"/>
              </a:rPr>
              <a:t>https://dobriucitelj.splet.arnes.si/2018/11/28/prehranjevalne-verige-2/</a:t>
            </a:r>
            <a:endParaRPr lang="sl-SI" dirty="0" smtClean="0"/>
          </a:p>
          <a:p>
            <a:endParaRPr lang="sl-SI" dirty="0" smtClean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158</Words>
  <Application>Microsoft Office PowerPoint</Application>
  <PresentationFormat>Po meri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Officeova tema</vt:lpstr>
      <vt:lpstr>Diapozitiv 1</vt:lpstr>
      <vt:lpstr>Tudi rastline se zaščitijo pred rastlinojedci.</vt:lpstr>
      <vt:lpstr>Diapozitiv 3</vt:lpstr>
      <vt:lpstr>Diapozitiv 4</vt:lpstr>
      <vt:lpstr>Če želiš, lahko svoje znanje utrdiš na spodnji povezavi.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KAJ JE KOMU HRANA  PREHRANJEVALNE VERIGE IN PREHRANJEVALNI SPLETI</dc:title>
  <dc:creator>compjuter</dc:creator>
  <cp:lastModifiedBy>DOMA</cp:lastModifiedBy>
  <cp:revision>108</cp:revision>
  <dcterms:created xsi:type="dcterms:W3CDTF">2020-04-15T14:38:09Z</dcterms:created>
  <dcterms:modified xsi:type="dcterms:W3CDTF">2020-05-08T14:45:45Z</dcterms:modified>
</cp:coreProperties>
</file>