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6" r:id="rId5"/>
    <p:sldId id="260" r:id="rId6"/>
    <p:sldId id="261" r:id="rId7"/>
    <p:sldId id="262" r:id="rId8"/>
    <p:sldId id="263" r:id="rId9"/>
    <p:sldId id="264" r:id="rId10"/>
    <p:sldId id="265" r:id="rId11"/>
    <p:sldId id="267" r:id="rId12"/>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3" d="100"/>
          <a:sy n="123" d="100"/>
        </p:scale>
        <p:origin x="-114" y="-31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82A4CCA0-3721-41E1-A5D1-9DA5425045EA}" type="datetimeFigureOut">
              <a:rPr lang="sl-SI" smtClean="0"/>
              <a:pPr/>
              <a:t>13.5.2020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62590C29-9FF3-404B-8E00-9342A031AFA5}" type="slidenum">
              <a:rPr lang="sl-SI" smtClean="0"/>
              <a:pPr/>
              <a:t>‹#›</a:t>
            </a:fld>
            <a:endParaRPr lang="sl-SI"/>
          </a:p>
        </p:txBody>
      </p:sp>
    </p:spTree>
    <p:extLst>
      <p:ext uri="{BB962C8B-B14F-4D97-AF65-F5344CB8AC3E}">
        <p14:creationId xmlns="" xmlns:p14="http://schemas.microsoft.com/office/powerpoint/2010/main" val="1745963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82A4CCA0-3721-41E1-A5D1-9DA5425045EA}" type="datetimeFigureOut">
              <a:rPr lang="sl-SI" smtClean="0"/>
              <a:pPr/>
              <a:t>13.5.2020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62590C29-9FF3-404B-8E00-9342A031AFA5}" type="slidenum">
              <a:rPr lang="sl-SI" smtClean="0"/>
              <a:pPr/>
              <a:t>‹#›</a:t>
            </a:fld>
            <a:endParaRPr lang="sl-SI"/>
          </a:p>
        </p:txBody>
      </p:sp>
    </p:spTree>
    <p:extLst>
      <p:ext uri="{BB962C8B-B14F-4D97-AF65-F5344CB8AC3E}">
        <p14:creationId xmlns="" xmlns:p14="http://schemas.microsoft.com/office/powerpoint/2010/main" val="2846232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82A4CCA0-3721-41E1-A5D1-9DA5425045EA}" type="datetimeFigureOut">
              <a:rPr lang="sl-SI" smtClean="0"/>
              <a:pPr/>
              <a:t>13.5.2020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62590C29-9FF3-404B-8E00-9342A031AFA5}" type="slidenum">
              <a:rPr lang="sl-SI" smtClean="0"/>
              <a:pPr/>
              <a:t>‹#›</a:t>
            </a:fld>
            <a:endParaRPr lang="sl-SI"/>
          </a:p>
        </p:txBody>
      </p:sp>
    </p:spTree>
    <p:extLst>
      <p:ext uri="{BB962C8B-B14F-4D97-AF65-F5344CB8AC3E}">
        <p14:creationId xmlns="" xmlns:p14="http://schemas.microsoft.com/office/powerpoint/2010/main" val="1796430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82A4CCA0-3721-41E1-A5D1-9DA5425045EA}" type="datetimeFigureOut">
              <a:rPr lang="sl-SI" smtClean="0"/>
              <a:pPr/>
              <a:t>13.5.2020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62590C29-9FF3-404B-8E00-9342A031AFA5}" type="slidenum">
              <a:rPr lang="sl-SI" smtClean="0"/>
              <a:pPr/>
              <a:t>‹#›</a:t>
            </a:fld>
            <a:endParaRPr lang="sl-SI"/>
          </a:p>
        </p:txBody>
      </p:sp>
    </p:spTree>
    <p:extLst>
      <p:ext uri="{BB962C8B-B14F-4D97-AF65-F5344CB8AC3E}">
        <p14:creationId xmlns="" xmlns:p14="http://schemas.microsoft.com/office/powerpoint/2010/main" val="160705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82A4CCA0-3721-41E1-A5D1-9DA5425045EA}" type="datetimeFigureOut">
              <a:rPr lang="sl-SI" smtClean="0"/>
              <a:pPr/>
              <a:t>13.5.2020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62590C29-9FF3-404B-8E00-9342A031AFA5}" type="slidenum">
              <a:rPr lang="sl-SI" smtClean="0"/>
              <a:pPr/>
              <a:t>‹#›</a:t>
            </a:fld>
            <a:endParaRPr lang="sl-SI"/>
          </a:p>
        </p:txBody>
      </p:sp>
    </p:spTree>
    <p:extLst>
      <p:ext uri="{BB962C8B-B14F-4D97-AF65-F5344CB8AC3E}">
        <p14:creationId xmlns="" xmlns:p14="http://schemas.microsoft.com/office/powerpoint/2010/main" val="902085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82A4CCA0-3721-41E1-A5D1-9DA5425045EA}" type="datetimeFigureOut">
              <a:rPr lang="sl-SI" smtClean="0"/>
              <a:pPr/>
              <a:t>13.5.2020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62590C29-9FF3-404B-8E00-9342A031AFA5}" type="slidenum">
              <a:rPr lang="sl-SI" smtClean="0"/>
              <a:pPr/>
              <a:t>‹#›</a:t>
            </a:fld>
            <a:endParaRPr lang="sl-SI"/>
          </a:p>
        </p:txBody>
      </p:sp>
    </p:spTree>
    <p:extLst>
      <p:ext uri="{BB962C8B-B14F-4D97-AF65-F5344CB8AC3E}">
        <p14:creationId xmlns="" xmlns:p14="http://schemas.microsoft.com/office/powerpoint/2010/main" val="122752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82A4CCA0-3721-41E1-A5D1-9DA5425045EA}" type="datetimeFigureOut">
              <a:rPr lang="sl-SI" smtClean="0"/>
              <a:pPr/>
              <a:t>13.5.2020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62590C29-9FF3-404B-8E00-9342A031AFA5}" type="slidenum">
              <a:rPr lang="sl-SI" smtClean="0"/>
              <a:pPr/>
              <a:t>‹#›</a:t>
            </a:fld>
            <a:endParaRPr lang="sl-SI"/>
          </a:p>
        </p:txBody>
      </p:sp>
    </p:spTree>
    <p:extLst>
      <p:ext uri="{BB962C8B-B14F-4D97-AF65-F5344CB8AC3E}">
        <p14:creationId xmlns="" xmlns:p14="http://schemas.microsoft.com/office/powerpoint/2010/main" val="37827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82A4CCA0-3721-41E1-A5D1-9DA5425045EA}" type="datetimeFigureOut">
              <a:rPr lang="sl-SI" smtClean="0"/>
              <a:pPr/>
              <a:t>13.5.2020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62590C29-9FF3-404B-8E00-9342A031AFA5}" type="slidenum">
              <a:rPr lang="sl-SI" smtClean="0"/>
              <a:pPr/>
              <a:t>‹#›</a:t>
            </a:fld>
            <a:endParaRPr lang="sl-SI"/>
          </a:p>
        </p:txBody>
      </p:sp>
    </p:spTree>
    <p:extLst>
      <p:ext uri="{BB962C8B-B14F-4D97-AF65-F5344CB8AC3E}">
        <p14:creationId xmlns="" xmlns:p14="http://schemas.microsoft.com/office/powerpoint/2010/main" val="404886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82A4CCA0-3721-41E1-A5D1-9DA5425045EA}" type="datetimeFigureOut">
              <a:rPr lang="sl-SI" smtClean="0"/>
              <a:pPr/>
              <a:t>13.5.2020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62590C29-9FF3-404B-8E00-9342A031AFA5}" type="slidenum">
              <a:rPr lang="sl-SI" smtClean="0"/>
              <a:pPr/>
              <a:t>‹#›</a:t>
            </a:fld>
            <a:endParaRPr lang="sl-SI"/>
          </a:p>
        </p:txBody>
      </p:sp>
    </p:spTree>
    <p:extLst>
      <p:ext uri="{BB962C8B-B14F-4D97-AF65-F5344CB8AC3E}">
        <p14:creationId xmlns="" xmlns:p14="http://schemas.microsoft.com/office/powerpoint/2010/main" val="56744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82A4CCA0-3721-41E1-A5D1-9DA5425045EA}" type="datetimeFigureOut">
              <a:rPr lang="sl-SI" smtClean="0"/>
              <a:pPr/>
              <a:t>13.5.2020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62590C29-9FF3-404B-8E00-9342A031AFA5}" type="slidenum">
              <a:rPr lang="sl-SI" smtClean="0"/>
              <a:pPr/>
              <a:t>‹#›</a:t>
            </a:fld>
            <a:endParaRPr lang="sl-SI"/>
          </a:p>
        </p:txBody>
      </p:sp>
    </p:spTree>
    <p:extLst>
      <p:ext uri="{BB962C8B-B14F-4D97-AF65-F5344CB8AC3E}">
        <p14:creationId xmlns="" xmlns:p14="http://schemas.microsoft.com/office/powerpoint/2010/main" val="14990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82A4CCA0-3721-41E1-A5D1-9DA5425045EA}" type="datetimeFigureOut">
              <a:rPr lang="sl-SI" smtClean="0"/>
              <a:pPr/>
              <a:t>13.5.2020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62590C29-9FF3-404B-8E00-9342A031AFA5}" type="slidenum">
              <a:rPr lang="sl-SI" smtClean="0"/>
              <a:pPr/>
              <a:t>‹#›</a:t>
            </a:fld>
            <a:endParaRPr lang="sl-SI"/>
          </a:p>
        </p:txBody>
      </p:sp>
    </p:spTree>
    <p:extLst>
      <p:ext uri="{BB962C8B-B14F-4D97-AF65-F5344CB8AC3E}">
        <p14:creationId xmlns="" xmlns:p14="http://schemas.microsoft.com/office/powerpoint/2010/main" val="3212724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4CCA0-3721-41E1-A5D1-9DA5425045EA}" type="datetimeFigureOut">
              <a:rPr lang="sl-SI" smtClean="0"/>
              <a:pPr/>
              <a:t>13.5.2020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90C29-9FF3-404B-8E00-9342A031AFA5}" type="slidenum">
              <a:rPr lang="sl-SI" smtClean="0"/>
              <a:pPr/>
              <a:t>‹#›</a:t>
            </a:fld>
            <a:endParaRPr lang="sl-SI"/>
          </a:p>
        </p:txBody>
      </p:sp>
    </p:spTree>
    <p:extLst>
      <p:ext uri="{BB962C8B-B14F-4D97-AF65-F5344CB8AC3E}">
        <p14:creationId xmlns="" xmlns:p14="http://schemas.microsoft.com/office/powerpoint/2010/main" val="2634393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google.si/url?sa=i&amp;url=https://www.skaza.si/uporabni-nasveti/dobra-zemlja-za-dober-pridelek&amp;psig=AOvVaw1CkxO_T9gBuxzjeDqeh7uC&amp;ust=1589449286506000&amp;source=images&amp;cd=vfe&amp;ved=0CAIQjRxqFwoTCNin_8zSsOkCFQAAAAAdAAAAABAJ"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stretch>
            <a:fillRect/>
          </a:stretch>
        </p:blipFill>
        <p:spPr>
          <a:xfrm>
            <a:off x="0" y="0"/>
            <a:ext cx="12192000" cy="6858000"/>
          </a:xfrm>
          <a:prstGeom prst="rect">
            <a:avLst/>
          </a:prstGeom>
        </p:spPr>
      </p:pic>
      <p:sp>
        <p:nvSpPr>
          <p:cNvPr id="2" name="Naslov 1"/>
          <p:cNvSpPr>
            <a:spLocks noGrp="1"/>
          </p:cNvSpPr>
          <p:nvPr>
            <p:ph type="ctrTitle"/>
          </p:nvPr>
        </p:nvSpPr>
        <p:spPr>
          <a:xfrm>
            <a:off x="1382332" y="156449"/>
            <a:ext cx="9144000" cy="1620396"/>
          </a:xfrm>
        </p:spPr>
        <p:txBody>
          <a:bodyPr>
            <a:normAutofit fontScale="90000"/>
          </a:bodyPr>
          <a:lstStyle/>
          <a:p>
            <a:r>
              <a:rPr lang="sl-SI" b="1" dirty="0" smtClean="0">
                <a:solidFill>
                  <a:srgbClr val="FF0000"/>
                </a:solidFill>
              </a:rPr>
              <a:t>RAVNOVESJE V NARAVI, RAZKROJEVALCI</a:t>
            </a:r>
            <a:endParaRPr lang="sl-SI" b="1" dirty="0">
              <a:solidFill>
                <a:srgbClr val="FF0000"/>
              </a:solidFill>
            </a:endParaRPr>
          </a:p>
        </p:txBody>
      </p:sp>
      <p:sp>
        <p:nvSpPr>
          <p:cNvPr id="3" name="Podnaslov 2"/>
          <p:cNvSpPr>
            <a:spLocks noGrp="1"/>
          </p:cNvSpPr>
          <p:nvPr>
            <p:ph type="subTitle" idx="1"/>
          </p:nvPr>
        </p:nvSpPr>
        <p:spPr>
          <a:xfrm>
            <a:off x="315873" y="3598587"/>
            <a:ext cx="4297690" cy="3425667"/>
          </a:xfrm>
        </p:spPr>
        <p:txBody>
          <a:bodyPr>
            <a:normAutofit/>
          </a:bodyPr>
          <a:lstStyle/>
          <a:p>
            <a:pPr algn="l"/>
            <a:r>
              <a:rPr lang="sl-SI" sz="2800" dirty="0" smtClean="0"/>
              <a:t>Pri današnji uri naravoslovja boš spoznal/a, kako živa bitja skrbijo za ravnovesje v naravi.</a:t>
            </a:r>
            <a:endParaRPr lang="sl-SI" sz="2800" dirty="0"/>
          </a:p>
        </p:txBody>
      </p:sp>
    </p:spTree>
    <p:extLst>
      <p:ext uri="{BB962C8B-B14F-4D97-AF65-F5344CB8AC3E}">
        <p14:creationId xmlns="" xmlns:p14="http://schemas.microsoft.com/office/powerpoint/2010/main" val="420563923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800" b="1" dirty="0" smtClean="0">
                <a:latin typeface="+mn-lt"/>
              </a:rPr>
              <a:t/>
            </a:r>
            <a:br>
              <a:rPr lang="sl-SI" sz="2800" b="1" dirty="0" smtClean="0">
                <a:latin typeface="+mn-lt"/>
              </a:rPr>
            </a:br>
            <a:r>
              <a:rPr lang="sl-SI" sz="2800" b="1" dirty="0" smtClean="0">
                <a:latin typeface="+mn-lt"/>
              </a:rPr>
              <a:t>Razmisli, kaj bi se zgodilo, če ne bi bilo razkrojevalcev.</a:t>
            </a:r>
            <a:endParaRPr lang="sl-SI" sz="2800" b="1" dirty="0">
              <a:latin typeface="+mn-lt"/>
            </a:endParaRPr>
          </a:p>
        </p:txBody>
      </p:sp>
      <p:pic>
        <p:nvPicPr>
          <p:cNvPr id="2049" name="Picture 1"/>
          <p:cNvPicPr>
            <a:picLocks noChangeAspect="1" noChangeArrowheads="1"/>
          </p:cNvPicPr>
          <p:nvPr/>
        </p:nvPicPr>
        <p:blipFill>
          <a:blip r:embed="rId2" cstate="print"/>
          <a:srcRect/>
          <a:stretch>
            <a:fillRect/>
          </a:stretch>
        </p:blipFill>
        <p:spPr bwMode="auto">
          <a:xfrm>
            <a:off x="818342" y="2459064"/>
            <a:ext cx="1917721" cy="1345769"/>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3397018" y="2468265"/>
            <a:ext cx="1887903" cy="1336569"/>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5782564" y="2482312"/>
            <a:ext cx="1927844" cy="1364845"/>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8342044" y="2482311"/>
            <a:ext cx="1988465" cy="1407763"/>
          </a:xfrm>
          <a:prstGeom prst="rect">
            <a:avLst/>
          </a:prstGeom>
          <a:noFill/>
          <a:ln w="9525">
            <a:noFill/>
            <a:miter lim="800000"/>
            <a:headEnd/>
            <a:tailEnd/>
          </a:ln>
          <a:effectLst/>
        </p:spPr>
      </p:pic>
      <p:sp>
        <p:nvSpPr>
          <p:cNvPr id="12" name="PoljeZBesedilom 11"/>
          <p:cNvSpPr txBox="1"/>
          <p:nvPr/>
        </p:nvSpPr>
        <p:spPr>
          <a:xfrm>
            <a:off x="8803037" y="5773119"/>
            <a:ext cx="3006671" cy="215444"/>
          </a:xfrm>
          <a:prstGeom prst="rect">
            <a:avLst/>
          </a:prstGeom>
          <a:noFill/>
        </p:spPr>
        <p:txBody>
          <a:bodyPr wrap="square" rtlCol="0">
            <a:spAutoFit/>
          </a:bodyPr>
          <a:lstStyle/>
          <a:p>
            <a:r>
              <a:rPr lang="sl-SI" sz="800" dirty="0" smtClean="0"/>
              <a:t>http://vedez.dzs.si/datoteke/NIT%204-5-letak%202013.pdf</a:t>
            </a:r>
            <a:endParaRPr lang="sl-SI" sz="800" dirty="0"/>
          </a:p>
        </p:txBody>
      </p:sp>
    </p:spTree>
    <p:extLst>
      <p:ext uri="{BB962C8B-B14F-4D97-AF65-F5344CB8AC3E}">
        <p14:creationId xmlns="" xmlns:p14="http://schemas.microsoft.com/office/powerpoint/2010/main" val="273393060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1545464"/>
            <a:ext cx="11190668" cy="5185119"/>
          </a:xfrm>
        </p:spPr>
        <p:txBody>
          <a:bodyPr>
            <a:normAutofit lnSpcReduction="10000"/>
          </a:bodyPr>
          <a:lstStyle/>
          <a:p>
            <a:pPr marL="514350" indent="-514350">
              <a:buAutoNum type="arabicPeriod"/>
            </a:pPr>
            <a:endParaRPr lang="sl-SI" dirty="0" smtClean="0"/>
          </a:p>
          <a:p>
            <a:pPr marL="0" indent="0">
              <a:buNone/>
            </a:pPr>
            <a:endParaRPr lang="sl-SI" dirty="0"/>
          </a:p>
          <a:p>
            <a:pPr marL="0" indent="0">
              <a:buNone/>
            </a:pPr>
            <a:endParaRPr lang="sl-SI" dirty="0" smtClean="0"/>
          </a:p>
          <a:p>
            <a:pPr marL="514350" indent="-514350">
              <a:buNone/>
            </a:pPr>
            <a:endParaRPr lang="sl-SI" dirty="0"/>
          </a:p>
          <a:p>
            <a:pPr marL="514350" indent="-514350">
              <a:buNone/>
            </a:pPr>
            <a:r>
              <a:rPr lang="sl-SI" dirty="0" smtClean="0"/>
              <a:t>REŠITVE:</a:t>
            </a:r>
          </a:p>
          <a:p>
            <a:pPr marL="514350" indent="-514350">
              <a:buAutoNum type="arabicPeriod"/>
            </a:pPr>
            <a:r>
              <a:rPr lang="sl-SI" dirty="0" smtClean="0"/>
              <a:t>Kam bi se nagnila gugalnica, če bi zajci pojedli preveč rastlinja? </a:t>
            </a:r>
            <a:r>
              <a:rPr lang="sl-SI" b="1" dirty="0" smtClean="0">
                <a:solidFill>
                  <a:srgbClr val="00B050"/>
                </a:solidFill>
              </a:rPr>
              <a:t>Desno. Ker bi rastlinja bilo manj, zajcev in lisic pa več.</a:t>
            </a:r>
            <a:endParaRPr lang="sl-SI" b="1" dirty="0" smtClean="0">
              <a:solidFill>
                <a:srgbClr val="0070C0"/>
              </a:solidFill>
            </a:endParaRPr>
          </a:p>
          <a:p>
            <a:pPr marL="514350" indent="-514350">
              <a:buAutoNum type="arabicPeriod"/>
            </a:pPr>
            <a:r>
              <a:rPr lang="sl-SI" dirty="0" smtClean="0"/>
              <a:t>Kam bi se nagnila gugalnica, če bi lisica izumrla? </a:t>
            </a:r>
            <a:r>
              <a:rPr lang="sl-SI" b="1" dirty="0" smtClean="0">
                <a:solidFill>
                  <a:srgbClr val="00B050"/>
                </a:solidFill>
              </a:rPr>
              <a:t>Desno. Ker bi bilo veliko več zajcev, saj jih lisice ne bi plenile. </a:t>
            </a:r>
          </a:p>
          <a:p>
            <a:pPr marL="514350" indent="-514350">
              <a:buAutoNum type="arabicPeriod"/>
            </a:pPr>
            <a:r>
              <a:rPr lang="sl-SI" dirty="0" smtClean="0"/>
              <a:t>Kam bi se nagnila gugalnica, če bi lisica pojedla preveč zajcev, ti pa manj rastlinja? </a:t>
            </a:r>
            <a:r>
              <a:rPr lang="sl-SI" b="1" dirty="0" smtClean="0">
                <a:solidFill>
                  <a:srgbClr val="00B050"/>
                </a:solidFill>
              </a:rPr>
              <a:t>Levo. Ker zajci rastlinja ne bi več jedli, bi ga bilo več.</a:t>
            </a:r>
          </a:p>
          <a:p>
            <a:pPr marL="0" indent="0">
              <a:buNone/>
            </a:pPr>
            <a:endParaRPr lang="sl-SI" dirty="0"/>
          </a:p>
        </p:txBody>
      </p:sp>
      <p:pic>
        <p:nvPicPr>
          <p:cNvPr id="4" name="Slika 3"/>
          <p:cNvPicPr>
            <a:picLocks noChangeAspect="1"/>
          </p:cNvPicPr>
          <p:nvPr/>
        </p:nvPicPr>
        <p:blipFill>
          <a:blip r:embed="rId2" cstate="print"/>
          <a:stretch>
            <a:fillRect/>
          </a:stretch>
        </p:blipFill>
        <p:spPr>
          <a:xfrm>
            <a:off x="1634805" y="420035"/>
            <a:ext cx="2426418" cy="2322777"/>
          </a:xfrm>
          <a:prstGeom prst="rect">
            <a:avLst/>
          </a:prstGeom>
        </p:spPr>
      </p:pic>
      <p:sp>
        <p:nvSpPr>
          <p:cNvPr id="6" name="Oblak 5"/>
          <p:cNvSpPr/>
          <p:nvPr/>
        </p:nvSpPr>
        <p:spPr>
          <a:xfrm>
            <a:off x="4366372" y="283279"/>
            <a:ext cx="5149588" cy="1673293"/>
          </a:xfrm>
          <a:prstGeom prst="cloudCallout">
            <a:avLst>
              <a:gd name="adj1" fmla="val -64987"/>
              <a:gd name="adj2" fmla="val 6154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smtClean="0">
                <a:solidFill>
                  <a:srgbClr val="FF0000"/>
                </a:solidFill>
              </a:rPr>
              <a:t>PRIŠEL/PRIŠLA SI DO KONCA. ČESTITAM!</a:t>
            </a:r>
            <a:endParaRPr lang="sl-SI" b="1" dirty="0">
              <a:solidFill>
                <a:srgbClr val="FF0000"/>
              </a:solidFill>
            </a:endParaRPr>
          </a:p>
        </p:txBody>
      </p:sp>
    </p:spTree>
    <p:extLst>
      <p:ext uri="{BB962C8B-B14F-4D97-AF65-F5344CB8AC3E}">
        <p14:creationId xmlns="" xmlns:p14="http://schemas.microsoft.com/office/powerpoint/2010/main" val="273393060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278967"/>
            <a:ext cx="10515600" cy="1325563"/>
          </a:xfrm>
        </p:spPr>
        <p:txBody>
          <a:bodyPr>
            <a:normAutofit/>
          </a:bodyPr>
          <a:lstStyle/>
          <a:p>
            <a:pPr algn="ctr"/>
            <a:r>
              <a:rPr lang="sl-SI" sz="2800" b="1" dirty="0" smtClean="0">
                <a:latin typeface="+mn-lt"/>
              </a:rPr>
              <a:t>Se še spomniš različnih življenjskih okolij?</a:t>
            </a:r>
            <a:endParaRPr lang="sl-SI" sz="2800" b="1" dirty="0">
              <a:latin typeface="+mn-lt"/>
            </a:endParaRPr>
          </a:p>
        </p:txBody>
      </p:sp>
      <p:pic>
        <p:nvPicPr>
          <p:cNvPr id="4" name="Slika 3"/>
          <p:cNvPicPr>
            <a:picLocks noChangeAspect="1"/>
          </p:cNvPicPr>
          <p:nvPr/>
        </p:nvPicPr>
        <p:blipFill>
          <a:blip r:embed="rId2" cstate="print"/>
          <a:stretch>
            <a:fillRect/>
          </a:stretch>
        </p:blipFill>
        <p:spPr>
          <a:xfrm>
            <a:off x="515860" y="1330565"/>
            <a:ext cx="1877731" cy="749873"/>
          </a:xfrm>
          <a:prstGeom prst="rect">
            <a:avLst/>
          </a:prstGeom>
        </p:spPr>
      </p:pic>
      <p:pic>
        <p:nvPicPr>
          <p:cNvPr id="5" name="Slika 4"/>
          <p:cNvPicPr>
            <a:picLocks noChangeAspect="1"/>
          </p:cNvPicPr>
          <p:nvPr/>
        </p:nvPicPr>
        <p:blipFill>
          <a:blip r:embed="rId3" cstate="print"/>
          <a:stretch>
            <a:fillRect/>
          </a:stretch>
        </p:blipFill>
        <p:spPr>
          <a:xfrm>
            <a:off x="110844" y="2080438"/>
            <a:ext cx="2729840" cy="1741618"/>
          </a:xfrm>
          <a:prstGeom prst="rect">
            <a:avLst/>
          </a:prstGeom>
        </p:spPr>
      </p:pic>
      <p:sp>
        <p:nvSpPr>
          <p:cNvPr id="6" name="Pravokotnik 5"/>
          <p:cNvSpPr/>
          <p:nvPr/>
        </p:nvSpPr>
        <p:spPr>
          <a:xfrm>
            <a:off x="68768" y="3606215"/>
            <a:ext cx="2771916" cy="492443"/>
          </a:xfrm>
          <a:prstGeom prst="rect">
            <a:avLst/>
          </a:prstGeom>
        </p:spPr>
        <p:txBody>
          <a:bodyPr wrap="square">
            <a:spAutoFit/>
          </a:bodyPr>
          <a:lstStyle/>
          <a:p>
            <a:r>
              <a:rPr lang="sl-SI" dirty="0" smtClean="0"/>
              <a:t> </a:t>
            </a:r>
            <a:r>
              <a:rPr lang="sl-SI" sz="800" dirty="0" smtClean="0"/>
              <a:t>https://www.google.com/search?q=travni%C5%A1ke+%C5%B</a:t>
            </a:r>
            <a:endParaRPr lang="sl-SI" sz="800" dirty="0"/>
          </a:p>
        </p:txBody>
      </p:sp>
      <p:sp>
        <p:nvSpPr>
          <p:cNvPr id="7" name="PoljeZBesedilom 6"/>
          <p:cNvSpPr txBox="1"/>
          <p:nvPr/>
        </p:nvSpPr>
        <p:spPr>
          <a:xfrm>
            <a:off x="3934837" y="1369307"/>
            <a:ext cx="1500569" cy="523220"/>
          </a:xfrm>
          <a:prstGeom prst="rect">
            <a:avLst/>
          </a:prstGeom>
          <a:noFill/>
        </p:spPr>
        <p:txBody>
          <a:bodyPr wrap="square" rtlCol="0">
            <a:spAutoFit/>
          </a:bodyPr>
          <a:lstStyle/>
          <a:p>
            <a:r>
              <a:rPr lang="sl-SI" sz="2800" dirty="0" smtClean="0"/>
              <a:t>GOZD</a:t>
            </a:r>
            <a:endParaRPr lang="sl-SI" sz="2800" dirty="0"/>
          </a:p>
        </p:txBody>
      </p:sp>
      <p:pic>
        <p:nvPicPr>
          <p:cNvPr id="9" name="Slika 8"/>
          <p:cNvPicPr>
            <a:picLocks noChangeAspect="1"/>
          </p:cNvPicPr>
          <p:nvPr/>
        </p:nvPicPr>
        <p:blipFill>
          <a:blip r:embed="rId4" cstate="print"/>
          <a:stretch>
            <a:fillRect/>
          </a:stretch>
        </p:blipFill>
        <p:spPr>
          <a:xfrm>
            <a:off x="3297903" y="2098831"/>
            <a:ext cx="2617186" cy="1741618"/>
          </a:xfrm>
          <a:prstGeom prst="rect">
            <a:avLst/>
          </a:prstGeom>
        </p:spPr>
      </p:pic>
      <p:pic>
        <p:nvPicPr>
          <p:cNvPr id="10" name="Slika 9"/>
          <p:cNvPicPr>
            <a:picLocks noChangeAspect="1"/>
          </p:cNvPicPr>
          <p:nvPr/>
        </p:nvPicPr>
        <p:blipFill>
          <a:blip r:embed="rId5" cstate="print"/>
          <a:stretch>
            <a:fillRect/>
          </a:stretch>
        </p:blipFill>
        <p:spPr>
          <a:xfrm>
            <a:off x="3115131" y="3939327"/>
            <a:ext cx="3017782" cy="262151"/>
          </a:xfrm>
          <a:prstGeom prst="rect">
            <a:avLst/>
          </a:prstGeom>
        </p:spPr>
      </p:pic>
      <p:pic>
        <p:nvPicPr>
          <p:cNvPr id="11" name="Slika 10"/>
          <p:cNvPicPr>
            <a:picLocks noChangeAspect="1"/>
          </p:cNvPicPr>
          <p:nvPr/>
        </p:nvPicPr>
        <p:blipFill>
          <a:blip r:embed="rId6" cstate="print"/>
          <a:stretch>
            <a:fillRect/>
          </a:stretch>
        </p:blipFill>
        <p:spPr>
          <a:xfrm>
            <a:off x="6907295" y="1255980"/>
            <a:ext cx="1822862" cy="749873"/>
          </a:xfrm>
          <a:prstGeom prst="rect">
            <a:avLst/>
          </a:prstGeom>
        </p:spPr>
      </p:pic>
      <p:pic>
        <p:nvPicPr>
          <p:cNvPr id="13" name="Slika 12"/>
          <p:cNvPicPr>
            <a:picLocks noChangeAspect="1"/>
          </p:cNvPicPr>
          <p:nvPr/>
        </p:nvPicPr>
        <p:blipFill>
          <a:blip r:embed="rId7" cstate="print"/>
          <a:stretch>
            <a:fillRect/>
          </a:stretch>
        </p:blipFill>
        <p:spPr>
          <a:xfrm>
            <a:off x="6500208" y="2098831"/>
            <a:ext cx="2327295" cy="1741618"/>
          </a:xfrm>
          <a:prstGeom prst="rect">
            <a:avLst/>
          </a:prstGeom>
        </p:spPr>
      </p:pic>
      <p:pic>
        <p:nvPicPr>
          <p:cNvPr id="14" name="Slika 13"/>
          <p:cNvPicPr>
            <a:picLocks noChangeAspect="1"/>
          </p:cNvPicPr>
          <p:nvPr/>
        </p:nvPicPr>
        <p:blipFill>
          <a:blip r:embed="rId8" cstate="print"/>
          <a:stretch>
            <a:fillRect/>
          </a:stretch>
        </p:blipFill>
        <p:spPr>
          <a:xfrm>
            <a:off x="6197641" y="3921521"/>
            <a:ext cx="2932430" cy="256054"/>
          </a:xfrm>
          <a:prstGeom prst="rect">
            <a:avLst/>
          </a:prstGeom>
        </p:spPr>
      </p:pic>
      <p:pic>
        <p:nvPicPr>
          <p:cNvPr id="15" name="Slika 14"/>
          <p:cNvPicPr>
            <a:picLocks noChangeAspect="1"/>
          </p:cNvPicPr>
          <p:nvPr/>
        </p:nvPicPr>
        <p:blipFill>
          <a:blip r:embed="rId9" cstate="print"/>
          <a:stretch>
            <a:fillRect/>
          </a:stretch>
        </p:blipFill>
        <p:spPr>
          <a:xfrm>
            <a:off x="9445587" y="1324468"/>
            <a:ext cx="1908213" cy="755970"/>
          </a:xfrm>
          <a:prstGeom prst="rect">
            <a:avLst/>
          </a:prstGeom>
        </p:spPr>
      </p:pic>
      <p:pic>
        <p:nvPicPr>
          <p:cNvPr id="16" name="Slika 15"/>
          <p:cNvPicPr>
            <a:picLocks noChangeAspect="1"/>
          </p:cNvPicPr>
          <p:nvPr/>
        </p:nvPicPr>
        <p:blipFill>
          <a:blip r:embed="rId10" cstate="print"/>
          <a:stretch>
            <a:fillRect/>
          </a:stretch>
        </p:blipFill>
        <p:spPr>
          <a:xfrm>
            <a:off x="9128433" y="2080438"/>
            <a:ext cx="2930300" cy="1754740"/>
          </a:xfrm>
          <a:prstGeom prst="rect">
            <a:avLst/>
          </a:prstGeom>
        </p:spPr>
      </p:pic>
      <p:pic>
        <p:nvPicPr>
          <p:cNvPr id="17" name="Slika 16"/>
          <p:cNvPicPr>
            <a:picLocks noChangeAspect="1"/>
          </p:cNvPicPr>
          <p:nvPr/>
        </p:nvPicPr>
        <p:blipFill>
          <a:blip r:embed="rId11" cstate="print"/>
          <a:stretch>
            <a:fillRect/>
          </a:stretch>
        </p:blipFill>
        <p:spPr>
          <a:xfrm>
            <a:off x="9143877" y="3921521"/>
            <a:ext cx="2956816" cy="256054"/>
          </a:xfrm>
          <a:prstGeom prst="rect">
            <a:avLst/>
          </a:prstGeom>
        </p:spPr>
      </p:pic>
      <p:pic>
        <p:nvPicPr>
          <p:cNvPr id="19" name="Slika 18"/>
          <p:cNvPicPr>
            <a:picLocks noChangeAspect="1"/>
          </p:cNvPicPr>
          <p:nvPr/>
        </p:nvPicPr>
        <p:blipFill>
          <a:blip r:embed="rId12" cstate="print"/>
          <a:stretch>
            <a:fillRect/>
          </a:stretch>
        </p:blipFill>
        <p:spPr>
          <a:xfrm>
            <a:off x="1157271" y="4744310"/>
            <a:ext cx="2750730" cy="1857636"/>
          </a:xfrm>
          <a:prstGeom prst="rect">
            <a:avLst/>
          </a:prstGeom>
        </p:spPr>
      </p:pic>
      <p:pic>
        <p:nvPicPr>
          <p:cNvPr id="18" name="Slika 17"/>
          <p:cNvPicPr>
            <a:picLocks noChangeAspect="1"/>
          </p:cNvPicPr>
          <p:nvPr/>
        </p:nvPicPr>
        <p:blipFill>
          <a:blip r:embed="rId13" cstate="print"/>
          <a:stretch>
            <a:fillRect/>
          </a:stretch>
        </p:blipFill>
        <p:spPr>
          <a:xfrm>
            <a:off x="1720242" y="4153546"/>
            <a:ext cx="1996140" cy="774915"/>
          </a:xfrm>
          <a:prstGeom prst="rect">
            <a:avLst/>
          </a:prstGeom>
        </p:spPr>
      </p:pic>
      <p:pic>
        <p:nvPicPr>
          <p:cNvPr id="20" name="Slika 19"/>
          <p:cNvPicPr>
            <a:picLocks noChangeAspect="1"/>
          </p:cNvPicPr>
          <p:nvPr/>
        </p:nvPicPr>
        <p:blipFill>
          <a:blip r:embed="rId14" cstate="print"/>
          <a:stretch>
            <a:fillRect/>
          </a:stretch>
        </p:blipFill>
        <p:spPr>
          <a:xfrm>
            <a:off x="1130434" y="6601946"/>
            <a:ext cx="2804403" cy="256054"/>
          </a:xfrm>
          <a:prstGeom prst="rect">
            <a:avLst/>
          </a:prstGeom>
        </p:spPr>
      </p:pic>
      <p:pic>
        <p:nvPicPr>
          <p:cNvPr id="22" name="Slika 21"/>
          <p:cNvPicPr>
            <a:picLocks noChangeAspect="1"/>
          </p:cNvPicPr>
          <p:nvPr/>
        </p:nvPicPr>
        <p:blipFill>
          <a:blip r:embed="rId15" cstate="print"/>
          <a:stretch>
            <a:fillRect/>
          </a:stretch>
        </p:blipFill>
        <p:spPr>
          <a:xfrm>
            <a:off x="4429827" y="4744310"/>
            <a:ext cx="2908044" cy="1858331"/>
          </a:xfrm>
          <a:prstGeom prst="rect">
            <a:avLst/>
          </a:prstGeom>
        </p:spPr>
      </p:pic>
      <p:pic>
        <p:nvPicPr>
          <p:cNvPr id="21" name="Slika 20"/>
          <p:cNvPicPr>
            <a:picLocks noChangeAspect="1"/>
          </p:cNvPicPr>
          <p:nvPr/>
        </p:nvPicPr>
        <p:blipFill>
          <a:blip r:embed="rId16" cstate="print"/>
          <a:stretch>
            <a:fillRect/>
          </a:stretch>
        </p:blipFill>
        <p:spPr>
          <a:xfrm>
            <a:off x="4320082" y="4170735"/>
            <a:ext cx="3225064" cy="755970"/>
          </a:xfrm>
          <a:prstGeom prst="rect">
            <a:avLst/>
          </a:prstGeom>
        </p:spPr>
      </p:pic>
      <p:pic>
        <p:nvPicPr>
          <p:cNvPr id="23" name="Slika 22"/>
          <p:cNvPicPr>
            <a:picLocks noChangeAspect="1"/>
          </p:cNvPicPr>
          <p:nvPr/>
        </p:nvPicPr>
        <p:blipFill>
          <a:blip r:embed="rId17" cstate="print"/>
          <a:stretch>
            <a:fillRect/>
          </a:stretch>
        </p:blipFill>
        <p:spPr>
          <a:xfrm>
            <a:off x="4195104" y="6587062"/>
            <a:ext cx="3475021" cy="262151"/>
          </a:xfrm>
          <a:prstGeom prst="rect">
            <a:avLst/>
          </a:prstGeom>
        </p:spPr>
      </p:pic>
      <p:sp>
        <p:nvSpPr>
          <p:cNvPr id="24" name="PoljeZBesedilom 23"/>
          <p:cNvSpPr txBox="1"/>
          <p:nvPr/>
        </p:nvSpPr>
        <p:spPr>
          <a:xfrm>
            <a:off x="7654891" y="4651406"/>
            <a:ext cx="4445802" cy="1938992"/>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sl-SI" sz="2000" dirty="0" smtClean="0"/>
              <a:t>ŠE NEKAJ ŽIVLJENJSKIH OKOLIJ:</a:t>
            </a:r>
          </a:p>
          <a:p>
            <a:r>
              <a:rPr lang="sl-SI" sz="2000" dirty="0" smtClean="0"/>
              <a:t> ● REKA,</a:t>
            </a:r>
          </a:p>
          <a:p>
            <a:r>
              <a:rPr lang="sl-SI" sz="2000" dirty="0" smtClean="0"/>
              <a:t> ● POTOK,</a:t>
            </a:r>
          </a:p>
          <a:p>
            <a:r>
              <a:rPr lang="sl-SI" sz="2000" dirty="0" smtClean="0"/>
              <a:t> ● DŽUNGLA,</a:t>
            </a:r>
          </a:p>
          <a:p>
            <a:r>
              <a:rPr lang="sl-SI" sz="2000" dirty="0" smtClean="0"/>
              <a:t> ● SAVANA,</a:t>
            </a:r>
          </a:p>
          <a:p>
            <a:r>
              <a:rPr lang="sl-SI" sz="2000" dirty="0" smtClean="0"/>
              <a:t> ● OBMOČJA VEČNEGA SNEGA IN LEDU …</a:t>
            </a:r>
          </a:p>
        </p:txBody>
      </p:sp>
    </p:spTree>
    <p:extLst>
      <p:ext uri="{BB962C8B-B14F-4D97-AF65-F5344CB8AC3E}">
        <p14:creationId xmlns="" xmlns:p14="http://schemas.microsoft.com/office/powerpoint/2010/main" val="340251821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768216"/>
          </a:xfrm>
        </p:spPr>
        <p:txBody>
          <a:bodyPr>
            <a:normAutofit/>
          </a:bodyPr>
          <a:lstStyle/>
          <a:p>
            <a:r>
              <a:rPr lang="sl-SI" sz="2800" dirty="0" smtClean="0">
                <a:latin typeface="+mn-lt"/>
              </a:rPr>
              <a:t>V vsakem naravnem okolju živijo rastline in živali, ki so rastlinojedci in </a:t>
            </a:r>
            <a:endParaRPr lang="sl-SI" sz="2800" dirty="0">
              <a:latin typeface="+mn-lt"/>
            </a:endParaRPr>
          </a:p>
        </p:txBody>
      </p:sp>
      <p:sp>
        <p:nvSpPr>
          <p:cNvPr id="3" name="Označba mesta vsebine 2"/>
          <p:cNvSpPr>
            <a:spLocks noGrp="1"/>
          </p:cNvSpPr>
          <p:nvPr>
            <p:ph idx="1"/>
          </p:nvPr>
        </p:nvSpPr>
        <p:spPr>
          <a:xfrm>
            <a:off x="838200" y="936982"/>
            <a:ext cx="10515600" cy="5373665"/>
          </a:xfrm>
        </p:spPr>
        <p:txBody>
          <a:bodyPr/>
          <a:lstStyle/>
          <a:p>
            <a:pPr marL="0" indent="0">
              <a:buNone/>
            </a:pPr>
            <a:r>
              <a:rPr lang="sl-SI" dirty="0"/>
              <a:t>m</a:t>
            </a:r>
            <a:r>
              <a:rPr lang="sl-SI" dirty="0" smtClean="0"/>
              <a:t>esojedci. Njihovo število se na posameznem območju le malo spreminja. </a:t>
            </a:r>
          </a:p>
          <a:p>
            <a:pPr marL="0" indent="0">
              <a:buNone/>
            </a:pPr>
            <a:r>
              <a:rPr lang="sl-SI" dirty="0" smtClean="0"/>
              <a:t>Kjer rastline pojedo rastlinojedci, zrastejo nove. Živali imajo mladiče, slabotnejše in starejše živali pa poginejo ali postanejo plen plenilcev.</a:t>
            </a:r>
          </a:p>
          <a:p>
            <a:pPr marL="0" indent="0">
              <a:buNone/>
            </a:pPr>
            <a:endParaRPr lang="sl-SI" dirty="0"/>
          </a:p>
          <a:p>
            <a:pPr marL="0" indent="0">
              <a:buNone/>
            </a:pPr>
            <a:endParaRPr lang="sl-SI" dirty="0"/>
          </a:p>
          <a:p>
            <a:pPr marL="0" indent="0">
              <a:buNone/>
            </a:pPr>
            <a:endParaRPr lang="sl-SI" dirty="0" smtClean="0"/>
          </a:p>
          <a:p>
            <a:pPr marL="0" indent="0">
              <a:buNone/>
            </a:pPr>
            <a:endParaRPr lang="sl-SI" dirty="0"/>
          </a:p>
        </p:txBody>
      </p:sp>
      <p:pic>
        <p:nvPicPr>
          <p:cNvPr id="4" name="Slika 3"/>
          <p:cNvPicPr>
            <a:picLocks noChangeAspect="1"/>
          </p:cNvPicPr>
          <p:nvPr/>
        </p:nvPicPr>
        <p:blipFill>
          <a:blip r:embed="rId2" cstate="print"/>
          <a:stretch>
            <a:fillRect/>
          </a:stretch>
        </p:blipFill>
        <p:spPr>
          <a:xfrm>
            <a:off x="9773957" y="3994777"/>
            <a:ext cx="2153069" cy="2153069"/>
          </a:xfrm>
          <a:prstGeom prst="rect">
            <a:avLst/>
          </a:prstGeom>
        </p:spPr>
      </p:pic>
      <p:sp>
        <p:nvSpPr>
          <p:cNvPr id="5" name="Pravokotnik 4"/>
          <p:cNvSpPr/>
          <p:nvPr/>
        </p:nvSpPr>
        <p:spPr>
          <a:xfrm>
            <a:off x="9258673" y="6324325"/>
            <a:ext cx="2875396" cy="246221"/>
          </a:xfrm>
          <a:prstGeom prst="rect">
            <a:avLst/>
          </a:prstGeom>
        </p:spPr>
        <p:txBody>
          <a:bodyPr wrap="square">
            <a:spAutoFit/>
          </a:bodyPr>
          <a:lstStyle/>
          <a:p>
            <a:r>
              <a:rPr lang="sl-SI" sz="1000" dirty="0" smtClean="0"/>
              <a:t>https://www.google.com/search?q=old+lions&amp;rlz</a:t>
            </a:r>
            <a:endParaRPr lang="sl-SI" sz="1000" dirty="0"/>
          </a:p>
        </p:txBody>
      </p:sp>
      <p:pic>
        <p:nvPicPr>
          <p:cNvPr id="6" name="Slika 5"/>
          <p:cNvPicPr>
            <a:picLocks noChangeAspect="1"/>
          </p:cNvPicPr>
          <p:nvPr/>
        </p:nvPicPr>
        <p:blipFill>
          <a:blip r:embed="rId3" cstate="print"/>
          <a:stretch>
            <a:fillRect/>
          </a:stretch>
        </p:blipFill>
        <p:spPr>
          <a:xfrm>
            <a:off x="5911826" y="2885084"/>
            <a:ext cx="3819058" cy="2548028"/>
          </a:xfrm>
          <a:prstGeom prst="rect">
            <a:avLst/>
          </a:prstGeom>
        </p:spPr>
      </p:pic>
      <p:sp>
        <p:nvSpPr>
          <p:cNvPr id="7" name="Pravokotnik 6"/>
          <p:cNvSpPr/>
          <p:nvPr/>
        </p:nvSpPr>
        <p:spPr>
          <a:xfrm>
            <a:off x="6107651" y="5501869"/>
            <a:ext cx="3520566" cy="215444"/>
          </a:xfrm>
          <a:prstGeom prst="rect">
            <a:avLst/>
          </a:prstGeom>
        </p:spPr>
        <p:txBody>
          <a:bodyPr wrap="square">
            <a:spAutoFit/>
          </a:bodyPr>
          <a:lstStyle/>
          <a:p>
            <a:r>
              <a:rPr lang="sl-SI" sz="800" dirty="0" smtClean="0"/>
              <a:t>https://www.google.com/search?q=animals+predator&amp;tbm=isch&amp;ved=2ahUK</a:t>
            </a:r>
            <a:endParaRPr lang="sl-SI" sz="800" dirty="0"/>
          </a:p>
        </p:txBody>
      </p:sp>
      <p:pic>
        <p:nvPicPr>
          <p:cNvPr id="8" name="Slika 7"/>
          <p:cNvPicPr>
            <a:picLocks noChangeAspect="1"/>
          </p:cNvPicPr>
          <p:nvPr/>
        </p:nvPicPr>
        <p:blipFill>
          <a:blip r:embed="rId4" cstate="print"/>
          <a:stretch>
            <a:fillRect/>
          </a:stretch>
        </p:blipFill>
        <p:spPr>
          <a:xfrm>
            <a:off x="144568" y="3918773"/>
            <a:ext cx="3073439" cy="2305079"/>
          </a:xfrm>
          <a:prstGeom prst="rect">
            <a:avLst/>
          </a:prstGeom>
        </p:spPr>
      </p:pic>
      <p:sp>
        <p:nvSpPr>
          <p:cNvPr id="9" name="Pravokotnik 8"/>
          <p:cNvSpPr/>
          <p:nvPr/>
        </p:nvSpPr>
        <p:spPr>
          <a:xfrm>
            <a:off x="111544" y="6546849"/>
            <a:ext cx="3106463" cy="230832"/>
          </a:xfrm>
          <a:prstGeom prst="rect">
            <a:avLst/>
          </a:prstGeom>
        </p:spPr>
        <p:txBody>
          <a:bodyPr wrap="square">
            <a:spAutoFit/>
          </a:bodyPr>
          <a:lstStyle/>
          <a:p>
            <a:r>
              <a:rPr lang="sl-SI" sz="900" dirty="0" smtClean="0"/>
              <a:t>https://www.google.com/search?q=wild+animals+eating+gra</a:t>
            </a:r>
            <a:endParaRPr lang="sl-SI" sz="900" dirty="0"/>
          </a:p>
        </p:txBody>
      </p:sp>
      <p:pic>
        <p:nvPicPr>
          <p:cNvPr id="10" name="Slika 9"/>
          <p:cNvPicPr>
            <a:picLocks noChangeAspect="1"/>
          </p:cNvPicPr>
          <p:nvPr/>
        </p:nvPicPr>
        <p:blipFill>
          <a:blip r:embed="rId5" cstate="print"/>
          <a:stretch>
            <a:fillRect/>
          </a:stretch>
        </p:blipFill>
        <p:spPr>
          <a:xfrm>
            <a:off x="3469791" y="2885084"/>
            <a:ext cx="2326247" cy="3501002"/>
          </a:xfrm>
          <a:prstGeom prst="rect">
            <a:avLst/>
          </a:prstGeom>
        </p:spPr>
      </p:pic>
      <p:sp>
        <p:nvSpPr>
          <p:cNvPr id="11" name="Pravokotnik 10"/>
          <p:cNvSpPr/>
          <p:nvPr/>
        </p:nvSpPr>
        <p:spPr>
          <a:xfrm>
            <a:off x="2904048" y="6402684"/>
            <a:ext cx="3457731" cy="219604"/>
          </a:xfrm>
          <a:prstGeom prst="rect">
            <a:avLst/>
          </a:prstGeom>
        </p:spPr>
        <p:txBody>
          <a:bodyPr wrap="square">
            <a:spAutoFit/>
          </a:bodyPr>
          <a:lstStyle/>
          <a:p>
            <a:r>
              <a:rPr lang="sl-SI" sz="800" dirty="0" smtClean="0"/>
              <a:t>https://www.google.com/search?q=wild+animals+with+his+babys&amp;tbm=isch</a:t>
            </a:r>
            <a:endParaRPr lang="sl-SI" sz="800" dirty="0"/>
          </a:p>
        </p:txBody>
      </p:sp>
    </p:spTree>
    <p:extLst>
      <p:ext uri="{BB962C8B-B14F-4D97-AF65-F5344CB8AC3E}">
        <p14:creationId xmlns="" xmlns:p14="http://schemas.microsoft.com/office/powerpoint/2010/main" val="253912042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249215"/>
            <a:ext cx="10515600" cy="1325563"/>
          </a:xfrm>
        </p:spPr>
        <p:txBody>
          <a:bodyPr>
            <a:normAutofit/>
          </a:bodyPr>
          <a:lstStyle/>
          <a:p>
            <a:r>
              <a:rPr lang="sl-SI" sz="2800" dirty="0" smtClean="0">
                <a:latin typeface="+mn-lt"/>
              </a:rPr>
              <a:t>Tako rastlinojedci uravnavajo količino rastlin, mesojedci pa količino rastlinojedcev in mesojedcev.</a:t>
            </a:r>
            <a:br>
              <a:rPr lang="sl-SI" sz="2800" dirty="0" smtClean="0">
                <a:latin typeface="+mn-lt"/>
              </a:rPr>
            </a:br>
            <a:endParaRPr lang="sl-SI" sz="2800" dirty="0">
              <a:latin typeface="+mn-lt"/>
            </a:endParaRPr>
          </a:p>
        </p:txBody>
      </p:sp>
      <p:sp>
        <p:nvSpPr>
          <p:cNvPr id="6" name="PoljeZBesedilom 5"/>
          <p:cNvSpPr txBox="1"/>
          <p:nvPr/>
        </p:nvSpPr>
        <p:spPr>
          <a:xfrm>
            <a:off x="6837218" y="1921152"/>
            <a:ext cx="5195456" cy="2246769"/>
          </a:xfrm>
          <a:prstGeom prst="rect">
            <a:avLst/>
          </a:prstGeom>
          <a:noFill/>
        </p:spPr>
        <p:txBody>
          <a:bodyPr wrap="square" rtlCol="0">
            <a:spAutoFit/>
          </a:bodyPr>
          <a:lstStyle/>
          <a:p>
            <a:r>
              <a:rPr lang="sl-SI" sz="2800" dirty="0" smtClean="0"/>
              <a:t>Med živimi bitji na sliki je vzpostavljeno ravnovesje. </a:t>
            </a:r>
          </a:p>
          <a:p>
            <a:r>
              <a:rPr lang="sl-SI" sz="2800" dirty="0" smtClean="0"/>
              <a:t>Če bi se število katerihkoli živih bitij spremenilo, bi se to ravnovesje porušilo. </a:t>
            </a:r>
            <a:endParaRPr lang="sl-SI" sz="2800" dirty="0"/>
          </a:p>
        </p:txBody>
      </p:sp>
      <p:sp>
        <p:nvSpPr>
          <p:cNvPr id="11" name="Označba mesta vsebine 2"/>
          <p:cNvSpPr txBox="1">
            <a:spLocks/>
          </p:cNvSpPr>
          <p:nvPr/>
        </p:nvSpPr>
        <p:spPr>
          <a:xfrm>
            <a:off x="675409" y="4947091"/>
            <a:ext cx="10515600" cy="10037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dirty="0" smtClean="0"/>
              <a:t>Skupnost rastlin, rastlinojedcev in mesojedcev zagotavlja </a:t>
            </a:r>
          </a:p>
          <a:p>
            <a:pPr marL="0" indent="0">
              <a:buFont typeface="Arial" panose="020B0604020202020204" pitchFamily="34" charset="0"/>
              <a:buNone/>
            </a:pPr>
            <a:r>
              <a:rPr lang="sl-SI" dirty="0" smtClean="0"/>
              <a:t>ravnovesje v naravi.</a:t>
            </a:r>
          </a:p>
          <a:p>
            <a:pPr marL="0" indent="0">
              <a:buFont typeface="Arial" panose="020B0604020202020204" pitchFamily="34" charset="0"/>
              <a:buNone/>
            </a:pPr>
            <a:endParaRPr lang="sl-SI" dirty="0" smtClean="0"/>
          </a:p>
        </p:txBody>
      </p:sp>
      <p:sp>
        <p:nvSpPr>
          <p:cNvPr id="8" name="Pravokotnik 7"/>
          <p:cNvSpPr/>
          <p:nvPr/>
        </p:nvSpPr>
        <p:spPr>
          <a:xfrm>
            <a:off x="488372" y="1730308"/>
            <a:ext cx="5995555" cy="26130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2053"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5409" y="1870365"/>
            <a:ext cx="5673436" cy="2348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8005992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511740" y="3820332"/>
            <a:ext cx="10515600" cy="3037668"/>
          </a:xfrm>
        </p:spPr>
        <p:txBody>
          <a:bodyPr>
            <a:normAutofit fontScale="85000" lnSpcReduction="20000"/>
          </a:bodyPr>
          <a:lstStyle/>
          <a:p>
            <a:pPr marL="0" indent="0">
              <a:buNone/>
            </a:pPr>
            <a:r>
              <a:rPr lang="sl-SI" sz="3300" dirty="0" smtClean="0"/>
              <a:t>Oglej si sliko in ustno odgovori na vprašanja.</a:t>
            </a:r>
          </a:p>
          <a:p>
            <a:pPr marL="514350" indent="-514350">
              <a:buAutoNum type="arabicPeriod"/>
            </a:pPr>
            <a:endParaRPr lang="sl-SI" sz="3300" dirty="0" smtClean="0"/>
          </a:p>
          <a:p>
            <a:pPr marL="514350" indent="-514350">
              <a:buAutoNum type="arabicPeriod"/>
            </a:pPr>
            <a:r>
              <a:rPr lang="sl-SI" sz="3300" dirty="0" smtClean="0"/>
              <a:t>Kam bi se nagnila gugalnica, če bi zajci pojedli preveč rastlinja?</a:t>
            </a:r>
          </a:p>
          <a:p>
            <a:pPr marL="514350" indent="-514350">
              <a:buAutoNum type="arabicPeriod"/>
            </a:pPr>
            <a:r>
              <a:rPr lang="sl-SI" sz="3300" dirty="0" smtClean="0"/>
              <a:t>Kam bi se nagnila gugalnica, če bi lisica izumrla?</a:t>
            </a:r>
          </a:p>
          <a:p>
            <a:pPr marL="514350" indent="-514350">
              <a:buAutoNum type="arabicPeriod"/>
            </a:pPr>
            <a:r>
              <a:rPr lang="sl-SI" sz="3300" dirty="0" smtClean="0"/>
              <a:t>Kam bi se nagnila gugalnica, če bi lisica pojedla preveč zajcev, ti pa manj rastlin?</a:t>
            </a:r>
          </a:p>
          <a:p>
            <a:pPr marL="514350" indent="-514350">
              <a:buAutoNum type="arabicPeriod"/>
            </a:pPr>
            <a:endParaRPr lang="sl-SI" sz="800" dirty="0" smtClean="0"/>
          </a:p>
          <a:p>
            <a:pPr marL="0" indent="0">
              <a:buNone/>
            </a:pPr>
            <a:r>
              <a:rPr lang="sl-SI" dirty="0"/>
              <a:t> </a:t>
            </a:r>
            <a:r>
              <a:rPr lang="sl-SI" dirty="0" smtClean="0"/>
              <a:t>         </a:t>
            </a:r>
            <a:endParaRPr lang="sl-SI" dirty="0"/>
          </a:p>
        </p:txBody>
      </p:sp>
      <p:pic>
        <p:nvPicPr>
          <p:cNvPr id="307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6663" b="3940"/>
          <a:stretch/>
        </p:blipFill>
        <p:spPr bwMode="auto">
          <a:xfrm>
            <a:off x="1425844" y="154324"/>
            <a:ext cx="8958020" cy="34800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7799000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218941"/>
            <a:ext cx="12192000" cy="1803042"/>
          </a:xfrm>
        </p:spPr>
        <p:txBody>
          <a:bodyPr>
            <a:normAutofit/>
          </a:bodyPr>
          <a:lstStyle/>
          <a:p>
            <a:pPr algn="ctr"/>
            <a:r>
              <a:rPr lang="sl-SI" dirty="0" smtClean="0">
                <a:latin typeface="+mn-lt"/>
              </a:rPr>
              <a:t>Pri ravnovesju v naravi imajo pomembno vlogo tudi</a:t>
            </a:r>
            <a:r>
              <a:rPr lang="sl-SI" dirty="0" smtClean="0"/>
              <a:t/>
            </a:r>
            <a:br>
              <a:rPr lang="sl-SI" dirty="0" smtClean="0"/>
            </a:br>
            <a:r>
              <a:rPr lang="sl-SI" dirty="0" smtClean="0"/>
              <a:t> </a:t>
            </a:r>
            <a:r>
              <a:rPr lang="sl-SI" b="1" dirty="0" smtClean="0">
                <a:solidFill>
                  <a:srgbClr val="FF0000"/>
                </a:solidFill>
                <a:latin typeface="+mn-lt"/>
              </a:rPr>
              <a:t>RAZKROJEVALCI.</a:t>
            </a:r>
            <a:endParaRPr lang="sl-SI" b="1" dirty="0">
              <a:solidFill>
                <a:srgbClr val="FF0000"/>
              </a:solidFill>
              <a:latin typeface="+mn-lt"/>
            </a:endParaRPr>
          </a:p>
        </p:txBody>
      </p:sp>
      <p:sp>
        <p:nvSpPr>
          <p:cNvPr id="3" name="Označba mesta vsebine 2"/>
          <p:cNvSpPr>
            <a:spLocks noGrp="1"/>
          </p:cNvSpPr>
          <p:nvPr>
            <p:ph idx="1"/>
          </p:nvPr>
        </p:nvSpPr>
        <p:spPr>
          <a:xfrm>
            <a:off x="838200" y="2021983"/>
            <a:ext cx="10515600" cy="4657256"/>
          </a:xfrm>
        </p:spPr>
        <p:txBody>
          <a:bodyPr/>
          <a:lstStyle/>
          <a:p>
            <a:pPr marL="0" indent="0">
              <a:buNone/>
            </a:pPr>
            <a:r>
              <a:rPr lang="sl-SI" dirty="0" smtClean="0"/>
              <a:t>To so drobna bitja, glive in bakterije, ki se hranijo z odmrlimi živalskimi in rastlinskimi deli.</a:t>
            </a:r>
          </a:p>
          <a:p>
            <a:pPr marL="0" indent="0">
              <a:buNone/>
            </a:pPr>
            <a:endParaRPr lang="sl-SI" dirty="0" smtClean="0"/>
          </a:p>
          <a:p>
            <a:pPr marL="0" indent="0">
              <a:buNone/>
            </a:pPr>
            <a:endParaRPr lang="sl-SI" dirty="0"/>
          </a:p>
        </p:txBody>
      </p:sp>
      <p:pic>
        <p:nvPicPr>
          <p:cNvPr id="4" name="Slika 3"/>
          <p:cNvPicPr>
            <a:picLocks noChangeAspect="1"/>
          </p:cNvPicPr>
          <p:nvPr/>
        </p:nvPicPr>
        <p:blipFill>
          <a:blip r:embed="rId2" cstate="print"/>
          <a:stretch>
            <a:fillRect/>
          </a:stretch>
        </p:blipFill>
        <p:spPr>
          <a:xfrm>
            <a:off x="573647" y="3446972"/>
            <a:ext cx="3352801" cy="2514601"/>
          </a:xfrm>
          <a:prstGeom prst="rect">
            <a:avLst/>
          </a:prstGeom>
        </p:spPr>
      </p:pic>
      <p:sp>
        <p:nvSpPr>
          <p:cNvPr id="6" name="Pravokotnik 5"/>
          <p:cNvSpPr/>
          <p:nvPr/>
        </p:nvSpPr>
        <p:spPr>
          <a:xfrm>
            <a:off x="3611105" y="6101841"/>
            <a:ext cx="4432515" cy="215444"/>
          </a:xfrm>
          <a:prstGeom prst="rect">
            <a:avLst/>
          </a:prstGeom>
        </p:spPr>
        <p:txBody>
          <a:bodyPr wrap="square">
            <a:spAutoFit/>
          </a:bodyPr>
          <a:lstStyle/>
          <a:p>
            <a:r>
              <a:rPr lang="sl-SI" sz="800" dirty="0" smtClean="0"/>
              <a:t>https://www.google.com/search?q=razkrojevalci&amp;tbm=isch&amp;ved=2ahUKEwiJmJGvu5zpAhUR0</a:t>
            </a:r>
            <a:endParaRPr lang="sl-SI" sz="800" dirty="0"/>
          </a:p>
        </p:txBody>
      </p:sp>
      <p:pic>
        <p:nvPicPr>
          <p:cNvPr id="11" name="Slika 10"/>
          <p:cNvPicPr/>
          <p:nvPr/>
        </p:nvPicPr>
        <p:blipFill>
          <a:blip r:embed="rId3" cstate="print"/>
          <a:srcRect b="5288"/>
          <a:stretch>
            <a:fillRect/>
          </a:stretch>
        </p:blipFill>
        <p:spPr bwMode="auto">
          <a:xfrm>
            <a:off x="4343319" y="3443933"/>
            <a:ext cx="2466975" cy="2174203"/>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7043255" y="3375807"/>
            <a:ext cx="2547512" cy="2257828"/>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cstate="print"/>
          <a:srcRect/>
          <a:stretch>
            <a:fillRect/>
          </a:stretch>
        </p:blipFill>
        <p:spPr bwMode="auto">
          <a:xfrm>
            <a:off x="9880169" y="3397843"/>
            <a:ext cx="1391861" cy="2265016"/>
          </a:xfrm>
          <a:prstGeom prst="rect">
            <a:avLst/>
          </a:prstGeom>
          <a:noFill/>
          <a:ln w="9525">
            <a:noFill/>
            <a:miter lim="800000"/>
            <a:headEnd/>
            <a:tailEnd/>
          </a:ln>
          <a:effectLst/>
        </p:spPr>
      </p:pic>
    </p:spTree>
    <p:extLst>
      <p:ext uri="{BB962C8B-B14F-4D97-AF65-F5344CB8AC3E}">
        <p14:creationId xmlns="" xmlns:p14="http://schemas.microsoft.com/office/powerpoint/2010/main" val="1600469400"/>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20426"/>
            <a:ext cx="10515600" cy="1886605"/>
          </a:xfrm>
        </p:spPr>
        <p:txBody>
          <a:bodyPr>
            <a:noAutofit/>
          </a:bodyPr>
          <a:lstStyle/>
          <a:p>
            <a:r>
              <a:rPr lang="sl-SI" sz="2800" dirty="0" smtClean="0">
                <a:latin typeface="+mn-lt"/>
              </a:rPr>
              <a:t/>
            </a:r>
            <a:br>
              <a:rPr lang="sl-SI" sz="2800" dirty="0" smtClean="0">
                <a:latin typeface="+mn-lt"/>
              </a:rPr>
            </a:br>
            <a:r>
              <a:rPr lang="sl-SI" sz="2800" dirty="0" smtClean="0">
                <a:latin typeface="+mn-lt"/>
              </a:rPr>
              <a:t>Ko </a:t>
            </a:r>
            <a:r>
              <a:rPr lang="sl-SI" sz="2800" dirty="0" smtClean="0">
                <a:latin typeface="+mn-lt"/>
              </a:rPr>
              <a:t>rastline in živali na površju prsti in v njej odmrejo, jih razkrojevalci začnejo razkrajati. Odpadli deli rastlin (npr. listi, plodovi), odmrla živa bitja in iztrebki so za razkrojevalce hrana oz. vir energije. Razkrojevalci jih razkrojijo na majhne delce, ki se pomešajo s prstjo. Tako nastane humus. </a:t>
            </a:r>
            <a:endParaRPr lang="sl-SI" sz="2800" dirty="0">
              <a:latin typeface="+mn-lt"/>
            </a:endParaRPr>
          </a:p>
        </p:txBody>
      </p:sp>
      <p:pic>
        <p:nvPicPr>
          <p:cNvPr id="6" name="Slika 5"/>
          <p:cNvPicPr>
            <a:picLocks noChangeAspect="1"/>
          </p:cNvPicPr>
          <p:nvPr/>
        </p:nvPicPr>
        <p:blipFill>
          <a:blip r:embed="rId2" cstate="print"/>
          <a:stretch>
            <a:fillRect/>
          </a:stretch>
        </p:blipFill>
        <p:spPr>
          <a:xfrm>
            <a:off x="2915429" y="2154264"/>
            <a:ext cx="6161554" cy="4110942"/>
          </a:xfrm>
          <a:prstGeom prst="rect">
            <a:avLst/>
          </a:prstGeom>
        </p:spPr>
      </p:pic>
      <p:sp>
        <p:nvSpPr>
          <p:cNvPr id="7" name="Pravokotnik 6"/>
          <p:cNvSpPr/>
          <p:nvPr/>
        </p:nvSpPr>
        <p:spPr>
          <a:xfrm>
            <a:off x="4296503" y="6352962"/>
            <a:ext cx="3202898" cy="215444"/>
          </a:xfrm>
          <a:prstGeom prst="rect">
            <a:avLst/>
          </a:prstGeom>
        </p:spPr>
        <p:txBody>
          <a:bodyPr wrap="square">
            <a:spAutoFit/>
          </a:bodyPr>
          <a:lstStyle/>
          <a:p>
            <a:r>
              <a:rPr lang="sl-SI" sz="800" dirty="0" smtClean="0"/>
              <a:t>https://www.google.com/search?q=dead+wild+animals+&amp;tbm=isch</a:t>
            </a:r>
            <a:endParaRPr lang="sl-SI" sz="800" dirty="0"/>
          </a:p>
        </p:txBody>
      </p:sp>
    </p:spTree>
    <p:extLst>
      <p:ext uri="{BB962C8B-B14F-4D97-AF65-F5344CB8AC3E}">
        <p14:creationId xmlns="" xmlns:p14="http://schemas.microsoft.com/office/powerpoint/2010/main" val="180478324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8648" y="249777"/>
            <a:ext cx="10515600" cy="1160569"/>
          </a:xfrm>
        </p:spPr>
        <p:txBody>
          <a:bodyPr>
            <a:normAutofit/>
          </a:bodyPr>
          <a:lstStyle/>
          <a:p>
            <a:r>
              <a:rPr lang="sl-SI" sz="2800" dirty="0" smtClean="0">
                <a:latin typeface="+mn-lt"/>
              </a:rPr>
              <a:t>Humus </a:t>
            </a:r>
            <a:r>
              <a:rPr lang="sl-SI" sz="2800" dirty="0" smtClean="0">
                <a:latin typeface="+mn-lt"/>
              </a:rPr>
              <a:t>se </a:t>
            </a:r>
            <a:r>
              <a:rPr lang="sl-SI" sz="2800" dirty="0" smtClean="0">
                <a:latin typeface="+mn-lt"/>
              </a:rPr>
              <a:t>meša z delci kamnin. </a:t>
            </a:r>
            <a:endParaRPr lang="sl-SI" sz="2800" dirty="0">
              <a:latin typeface="+mn-lt"/>
            </a:endParaRPr>
          </a:p>
        </p:txBody>
      </p:sp>
      <p:sp>
        <p:nvSpPr>
          <p:cNvPr id="5" name="PoljeZBesedilom 4"/>
          <p:cNvSpPr txBox="1"/>
          <p:nvPr/>
        </p:nvSpPr>
        <p:spPr>
          <a:xfrm>
            <a:off x="656587" y="5801504"/>
            <a:ext cx="11135713" cy="523220"/>
          </a:xfrm>
          <a:prstGeom prst="rect">
            <a:avLst/>
          </a:prstGeom>
          <a:noFill/>
        </p:spPr>
        <p:txBody>
          <a:bodyPr wrap="square" rtlCol="0">
            <a:spAutoFit/>
          </a:bodyPr>
          <a:lstStyle/>
          <a:p>
            <a:pPr algn="ctr"/>
            <a:r>
              <a:rPr lang="sl-SI" sz="2800" dirty="0" smtClean="0"/>
              <a:t>V</a:t>
            </a:r>
            <a:r>
              <a:rPr lang="sl-SI" sz="2800" dirty="0" smtClean="0"/>
              <a:t>sebuje </a:t>
            </a:r>
            <a:r>
              <a:rPr lang="sl-SI" sz="2800" dirty="0" smtClean="0"/>
              <a:t>mineralne snovi in zadržuje vlago v prsti. </a:t>
            </a:r>
            <a:endParaRPr lang="sl-SI" sz="2800" dirty="0"/>
          </a:p>
        </p:txBody>
      </p:sp>
      <p:pic>
        <p:nvPicPr>
          <p:cNvPr id="4098" name="Picture 2" descr="Dobra zemlja za dober pridelek | Plastika Skaza d.o.o.">
            <a:hlinkClick r:id="rId2"/>
          </p:cNvPr>
          <p:cNvPicPr>
            <a:picLocks noChangeAspect="1" noChangeArrowheads="1"/>
          </p:cNvPicPr>
          <p:nvPr/>
        </p:nvPicPr>
        <p:blipFill>
          <a:blip r:embed="rId3" cstate="print"/>
          <a:srcRect/>
          <a:stretch>
            <a:fillRect/>
          </a:stretch>
        </p:blipFill>
        <p:spPr bwMode="auto">
          <a:xfrm>
            <a:off x="3092504" y="1335815"/>
            <a:ext cx="4953000" cy="4095750"/>
          </a:xfrm>
          <a:prstGeom prst="rect">
            <a:avLst/>
          </a:prstGeom>
          <a:noFill/>
        </p:spPr>
      </p:pic>
      <p:sp>
        <p:nvSpPr>
          <p:cNvPr id="8" name="Pravokotnik 7"/>
          <p:cNvSpPr/>
          <p:nvPr/>
        </p:nvSpPr>
        <p:spPr>
          <a:xfrm>
            <a:off x="3815166" y="5442271"/>
            <a:ext cx="4236203" cy="215444"/>
          </a:xfrm>
          <a:prstGeom prst="rect">
            <a:avLst/>
          </a:prstGeom>
        </p:spPr>
        <p:txBody>
          <a:bodyPr wrap="square">
            <a:spAutoFit/>
          </a:bodyPr>
          <a:lstStyle/>
          <a:p>
            <a:r>
              <a:rPr lang="sl-SI" sz="800" dirty="0" smtClean="0"/>
              <a:t>https://www.google.si/search?q=humus+prst&amp;newwindow=1&amp;hl=en&amp;sxsrf=ALeKk02-xRtkii_il3G-</a:t>
            </a:r>
            <a:endParaRPr lang="sl-SI" sz="800" dirty="0"/>
          </a:p>
        </p:txBody>
      </p:sp>
    </p:spTree>
    <p:extLst>
      <p:ext uri="{BB962C8B-B14F-4D97-AF65-F5344CB8AC3E}">
        <p14:creationId xmlns="" xmlns:p14="http://schemas.microsoft.com/office/powerpoint/2010/main" val="292733068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p:cNvSpPr txBox="1"/>
          <p:nvPr/>
        </p:nvSpPr>
        <p:spPr>
          <a:xfrm>
            <a:off x="178232" y="100738"/>
            <a:ext cx="4579748" cy="6986528"/>
          </a:xfrm>
          <a:prstGeom prst="rect">
            <a:avLst/>
          </a:prstGeom>
          <a:noFill/>
        </p:spPr>
        <p:txBody>
          <a:bodyPr wrap="square" rtlCol="0">
            <a:spAutoFit/>
          </a:bodyPr>
          <a:lstStyle/>
          <a:p>
            <a:pPr>
              <a:buFont typeface="Arial" pitchFamily="34" charset="0"/>
              <a:buChar char="•"/>
            </a:pPr>
            <a:r>
              <a:rPr lang="sl-SI" sz="2800" dirty="0" smtClean="0"/>
              <a:t> </a:t>
            </a:r>
            <a:r>
              <a:rPr lang="sl-SI" sz="2800" dirty="0" smtClean="0"/>
              <a:t>Rastline </a:t>
            </a:r>
            <a:r>
              <a:rPr lang="sl-SI" sz="2800" dirty="0" smtClean="0"/>
              <a:t>lahko mineralne snovi, raztopljene v vodi, ponovno vsrkajo. </a:t>
            </a:r>
            <a:endParaRPr lang="sl-SI" sz="2800" dirty="0" smtClean="0"/>
          </a:p>
          <a:p>
            <a:endParaRPr lang="sl-SI" sz="2800" dirty="0" smtClean="0"/>
          </a:p>
          <a:p>
            <a:pPr>
              <a:buFont typeface="Arial" pitchFamily="34" charset="0"/>
              <a:buChar char="•"/>
            </a:pPr>
            <a:r>
              <a:rPr lang="sl-SI" sz="2800" dirty="0" smtClean="0"/>
              <a:t> </a:t>
            </a:r>
            <a:r>
              <a:rPr lang="sl-SI" sz="2800" dirty="0" smtClean="0"/>
              <a:t>Rastline ali živali </a:t>
            </a:r>
            <a:r>
              <a:rPr lang="sl-SI" sz="2800" dirty="0" smtClean="0"/>
              <a:t>so hrana oz. vir energije za živali. </a:t>
            </a:r>
            <a:endParaRPr lang="sl-SI" sz="2800" dirty="0" smtClean="0"/>
          </a:p>
          <a:p>
            <a:endParaRPr lang="sl-SI" sz="2800" dirty="0" smtClean="0"/>
          </a:p>
          <a:p>
            <a:pPr>
              <a:buFont typeface="Arial" pitchFamily="34" charset="0"/>
              <a:buChar char="•"/>
            </a:pPr>
            <a:r>
              <a:rPr lang="sl-SI" sz="2800" dirty="0" smtClean="0"/>
              <a:t> </a:t>
            </a:r>
            <a:r>
              <a:rPr lang="sl-SI" sz="2800" dirty="0" smtClean="0"/>
              <a:t>Rastline </a:t>
            </a:r>
            <a:r>
              <a:rPr lang="sl-SI" sz="2800" dirty="0" smtClean="0"/>
              <a:t>in živali odmrejo in zopet pridejo do razkrojevalcev. </a:t>
            </a:r>
            <a:endParaRPr lang="sl-SI" sz="2800" dirty="0" smtClean="0"/>
          </a:p>
          <a:p>
            <a:endParaRPr lang="sl-SI" sz="2800" dirty="0" smtClean="0"/>
          </a:p>
          <a:p>
            <a:pPr>
              <a:buFont typeface="Arial" pitchFamily="34" charset="0"/>
              <a:buChar char="•"/>
            </a:pPr>
            <a:r>
              <a:rPr lang="sl-SI" sz="2800" dirty="0" smtClean="0"/>
              <a:t> Ves </a:t>
            </a:r>
            <a:r>
              <a:rPr lang="sl-SI" sz="2800" dirty="0" smtClean="0"/>
              <a:t>krog se </a:t>
            </a:r>
            <a:r>
              <a:rPr lang="sl-SI" sz="2800" dirty="0" smtClean="0"/>
              <a:t>ponavlja. Zato </a:t>
            </a:r>
            <a:r>
              <a:rPr lang="sl-SI" sz="2800" dirty="0" smtClean="0"/>
              <a:t>pravimo, da snovi v naravi krožijo. Razkrojevalci so pri tem zelo pomemben del. </a:t>
            </a:r>
          </a:p>
          <a:p>
            <a:endParaRPr lang="sl-SI" sz="2800" dirty="0"/>
          </a:p>
        </p:txBody>
      </p:sp>
      <p:sp>
        <p:nvSpPr>
          <p:cNvPr id="33" name="Pravokotnik 32"/>
          <p:cNvSpPr/>
          <p:nvPr/>
        </p:nvSpPr>
        <p:spPr>
          <a:xfrm>
            <a:off x="5134332" y="2155044"/>
            <a:ext cx="1468192" cy="721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smtClean="0">
                <a:solidFill>
                  <a:schemeClr val="tx1"/>
                </a:solidFill>
              </a:rPr>
              <a:t>BUKEV</a:t>
            </a:r>
            <a:endParaRPr lang="sl-SI" b="1" dirty="0">
              <a:solidFill>
                <a:schemeClr val="tx1"/>
              </a:solidFill>
            </a:endParaRPr>
          </a:p>
        </p:txBody>
      </p:sp>
      <p:pic>
        <p:nvPicPr>
          <p:cNvPr id="34" name="Slika 33"/>
          <p:cNvPicPr>
            <a:picLocks noChangeAspect="1"/>
          </p:cNvPicPr>
          <p:nvPr/>
        </p:nvPicPr>
        <p:blipFill>
          <a:blip r:embed="rId2" cstate="print"/>
          <a:stretch>
            <a:fillRect/>
          </a:stretch>
        </p:blipFill>
        <p:spPr>
          <a:xfrm>
            <a:off x="7410762" y="552775"/>
            <a:ext cx="1481456" cy="731583"/>
          </a:xfrm>
          <a:prstGeom prst="rect">
            <a:avLst/>
          </a:prstGeom>
        </p:spPr>
      </p:pic>
      <p:pic>
        <p:nvPicPr>
          <p:cNvPr id="35" name="Slika 34"/>
          <p:cNvPicPr>
            <a:picLocks noChangeAspect="1"/>
          </p:cNvPicPr>
          <p:nvPr/>
        </p:nvPicPr>
        <p:blipFill>
          <a:blip r:embed="rId2" cstate="print"/>
          <a:stretch>
            <a:fillRect/>
          </a:stretch>
        </p:blipFill>
        <p:spPr>
          <a:xfrm>
            <a:off x="9949139" y="1969285"/>
            <a:ext cx="1481456" cy="731583"/>
          </a:xfrm>
          <a:prstGeom prst="rect">
            <a:avLst/>
          </a:prstGeom>
        </p:spPr>
      </p:pic>
      <p:sp>
        <p:nvSpPr>
          <p:cNvPr id="36" name="Pravokotnik 35"/>
          <p:cNvSpPr/>
          <p:nvPr/>
        </p:nvSpPr>
        <p:spPr>
          <a:xfrm>
            <a:off x="9448403" y="4243726"/>
            <a:ext cx="1983135" cy="731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37" name="Slika 36"/>
          <p:cNvPicPr>
            <a:picLocks noChangeAspect="1"/>
          </p:cNvPicPr>
          <p:nvPr/>
        </p:nvPicPr>
        <p:blipFill>
          <a:blip r:embed="rId2" cstate="print"/>
          <a:stretch>
            <a:fillRect/>
          </a:stretch>
        </p:blipFill>
        <p:spPr>
          <a:xfrm>
            <a:off x="5845580" y="4448156"/>
            <a:ext cx="2522744" cy="731583"/>
          </a:xfrm>
          <a:prstGeom prst="rect">
            <a:avLst/>
          </a:prstGeom>
        </p:spPr>
      </p:pic>
      <p:sp>
        <p:nvSpPr>
          <p:cNvPr id="43" name="PoljeZBesedilom 42"/>
          <p:cNvSpPr txBox="1"/>
          <p:nvPr/>
        </p:nvSpPr>
        <p:spPr>
          <a:xfrm>
            <a:off x="7549864" y="726151"/>
            <a:ext cx="1241049" cy="369332"/>
          </a:xfrm>
          <a:prstGeom prst="rect">
            <a:avLst/>
          </a:prstGeom>
          <a:noFill/>
        </p:spPr>
        <p:txBody>
          <a:bodyPr wrap="square" rtlCol="0">
            <a:spAutoFit/>
          </a:bodyPr>
          <a:lstStyle/>
          <a:p>
            <a:r>
              <a:rPr lang="sl-SI" b="1" dirty="0" smtClean="0"/>
              <a:t>GOSENICA</a:t>
            </a:r>
            <a:endParaRPr lang="sl-SI" b="1" dirty="0"/>
          </a:p>
        </p:txBody>
      </p:sp>
      <p:sp>
        <p:nvSpPr>
          <p:cNvPr id="44" name="PoljeZBesedilom 43"/>
          <p:cNvSpPr txBox="1"/>
          <p:nvPr/>
        </p:nvSpPr>
        <p:spPr>
          <a:xfrm>
            <a:off x="10070544" y="2158160"/>
            <a:ext cx="1206012" cy="369332"/>
          </a:xfrm>
          <a:prstGeom prst="rect">
            <a:avLst/>
          </a:prstGeom>
          <a:noFill/>
        </p:spPr>
        <p:txBody>
          <a:bodyPr wrap="square" rtlCol="0">
            <a:spAutoFit/>
          </a:bodyPr>
          <a:lstStyle/>
          <a:p>
            <a:r>
              <a:rPr lang="sl-SI" b="1" dirty="0" smtClean="0"/>
              <a:t>KUKAVICA</a:t>
            </a:r>
            <a:endParaRPr lang="sl-SI" b="1" dirty="0"/>
          </a:p>
        </p:txBody>
      </p:sp>
      <p:sp>
        <p:nvSpPr>
          <p:cNvPr id="45" name="PoljeZBesedilom 44"/>
          <p:cNvSpPr txBox="1"/>
          <p:nvPr/>
        </p:nvSpPr>
        <p:spPr>
          <a:xfrm>
            <a:off x="9572288" y="4448099"/>
            <a:ext cx="1766359" cy="369332"/>
          </a:xfrm>
          <a:prstGeom prst="rect">
            <a:avLst/>
          </a:prstGeom>
          <a:noFill/>
        </p:spPr>
        <p:txBody>
          <a:bodyPr wrap="square" rtlCol="0">
            <a:spAutoFit/>
          </a:bodyPr>
          <a:lstStyle/>
          <a:p>
            <a:r>
              <a:rPr lang="sl-SI" b="1" dirty="0" smtClean="0"/>
              <a:t>RAZKROJEVALCI</a:t>
            </a:r>
            <a:endParaRPr lang="sl-SI" b="1" dirty="0"/>
          </a:p>
        </p:txBody>
      </p:sp>
      <p:sp>
        <p:nvSpPr>
          <p:cNvPr id="46" name="PoljeZBesedilom 45"/>
          <p:cNvSpPr txBox="1"/>
          <p:nvPr/>
        </p:nvSpPr>
        <p:spPr>
          <a:xfrm>
            <a:off x="5943912" y="4596004"/>
            <a:ext cx="2303820" cy="646331"/>
          </a:xfrm>
          <a:prstGeom prst="rect">
            <a:avLst/>
          </a:prstGeom>
          <a:noFill/>
        </p:spPr>
        <p:txBody>
          <a:bodyPr wrap="square" rtlCol="0">
            <a:spAutoFit/>
          </a:bodyPr>
          <a:lstStyle/>
          <a:p>
            <a:r>
              <a:rPr lang="sl-SI" b="1" dirty="0" smtClean="0"/>
              <a:t>MINERALNE SNOVI </a:t>
            </a:r>
          </a:p>
          <a:p>
            <a:endParaRPr lang="sl-SI" dirty="0"/>
          </a:p>
        </p:txBody>
      </p:sp>
      <p:pic>
        <p:nvPicPr>
          <p:cNvPr id="47" name="Slika 46"/>
          <p:cNvPicPr>
            <a:picLocks noChangeAspect="1"/>
          </p:cNvPicPr>
          <p:nvPr/>
        </p:nvPicPr>
        <p:blipFill>
          <a:blip r:embed="rId3" cstate="print"/>
          <a:stretch>
            <a:fillRect/>
          </a:stretch>
        </p:blipFill>
        <p:spPr>
          <a:xfrm>
            <a:off x="5165798" y="2873761"/>
            <a:ext cx="1444064" cy="1068946"/>
          </a:xfrm>
          <a:prstGeom prst="rect">
            <a:avLst/>
          </a:prstGeom>
        </p:spPr>
      </p:pic>
      <p:pic>
        <p:nvPicPr>
          <p:cNvPr id="48" name="Slika 47"/>
          <p:cNvPicPr>
            <a:picLocks noChangeAspect="1"/>
          </p:cNvPicPr>
          <p:nvPr/>
        </p:nvPicPr>
        <p:blipFill>
          <a:blip r:embed="rId4" cstate="print"/>
          <a:stretch>
            <a:fillRect/>
          </a:stretch>
        </p:blipFill>
        <p:spPr>
          <a:xfrm>
            <a:off x="7236061" y="1266955"/>
            <a:ext cx="1772991" cy="1025010"/>
          </a:xfrm>
          <a:prstGeom prst="rect">
            <a:avLst/>
          </a:prstGeom>
        </p:spPr>
      </p:pic>
      <p:pic>
        <p:nvPicPr>
          <p:cNvPr id="49" name="Slika 48"/>
          <p:cNvPicPr>
            <a:picLocks noChangeAspect="1"/>
          </p:cNvPicPr>
          <p:nvPr/>
        </p:nvPicPr>
        <p:blipFill>
          <a:blip r:embed="rId5" cstate="print"/>
          <a:stretch>
            <a:fillRect/>
          </a:stretch>
        </p:blipFill>
        <p:spPr>
          <a:xfrm>
            <a:off x="9889523" y="2685368"/>
            <a:ext cx="1597688" cy="986509"/>
          </a:xfrm>
          <a:prstGeom prst="rect">
            <a:avLst/>
          </a:prstGeom>
        </p:spPr>
      </p:pic>
      <p:pic>
        <p:nvPicPr>
          <p:cNvPr id="50" name="Slika 49"/>
          <p:cNvPicPr>
            <a:picLocks noChangeAspect="1"/>
          </p:cNvPicPr>
          <p:nvPr/>
        </p:nvPicPr>
        <p:blipFill>
          <a:blip r:embed="rId6" cstate="print"/>
          <a:stretch>
            <a:fillRect/>
          </a:stretch>
        </p:blipFill>
        <p:spPr>
          <a:xfrm>
            <a:off x="6356624" y="5159097"/>
            <a:ext cx="1576860" cy="1182014"/>
          </a:xfrm>
          <a:prstGeom prst="rect">
            <a:avLst/>
          </a:prstGeom>
        </p:spPr>
      </p:pic>
      <p:pic>
        <p:nvPicPr>
          <p:cNvPr id="51" name="Slika 50"/>
          <p:cNvPicPr>
            <a:picLocks noChangeAspect="1"/>
          </p:cNvPicPr>
          <p:nvPr/>
        </p:nvPicPr>
        <p:blipFill>
          <a:blip r:embed="rId7" cstate="print"/>
          <a:stretch>
            <a:fillRect/>
          </a:stretch>
        </p:blipFill>
        <p:spPr>
          <a:xfrm>
            <a:off x="9765395" y="4977325"/>
            <a:ext cx="1284895" cy="963672"/>
          </a:xfrm>
          <a:prstGeom prst="rect">
            <a:avLst/>
          </a:prstGeom>
        </p:spPr>
      </p:pic>
      <p:sp>
        <p:nvSpPr>
          <p:cNvPr id="27" name="Navzdol ukrivljena puščica 26"/>
          <p:cNvSpPr/>
          <p:nvPr/>
        </p:nvSpPr>
        <p:spPr>
          <a:xfrm rot="1866729">
            <a:off x="8765583" y="880911"/>
            <a:ext cx="2289109" cy="609547"/>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28" name="Navzdol ukrivljena puščica 27"/>
          <p:cNvSpPr/>
          <p:nvPr/>
        </p:nvSpPr>
        <p:spPr>
          <a:xfrm rot="5400000">
            <a:off x="10538491" y="3213507"/>
            <a:ext cx="2175809" cy="592568"/>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31" name="Navzdol ukrivljena puščica 30"/>
          <p:cNvSpPr/>
          <p:nvPr/>
        </p:nvSpPr>
        <p:spPr>
          <a:xfrm rot="15029523">
            <a:off x="3921557" y="3393002"/>
            <a:ext cx="2431893" cy="750163"/>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32" name="Navzdol ukrivljena puščica 31"/>
          <p:cNvSpPr/>
          <p:nvPr/>
        </p:nvSpPr>
        <p:spPr>
          <a:xfrm rot="19023779">
            <a:off x="5454088" y="840670"/>
            <a:ext cx="2218114" cy="761954"/>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52" name="Navzdol ukrivljena puščica 51"/>
          <p:cNvSpPr/>
          <p:nvPr/>
        </p:nvSpPr>
        <p:spPr>
          <a:xfrm rot="10800000">
            <a:off x="8139718" y="4778732"/>
            <a:ext cx="1402533" cy="440574"/>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Tree>
    <p:extLst>
      <p:ext uri="{BB962C8B-B14F-4D97-AF65-F5344CB8AC3E}">
        <p14:creationId xmlns="" xmlns:p14="http://schemas.microsoft.com/office/powerpoint/2010/main" val="374685146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TotalTime>
  <Words>443</Words>
  <Application>Microsoft Office PowerPoint</Application>
  <PresentationFormat>Po meri</PresentationFormat>
  <Paragraphs>63</Paragraphs>
  <Slides>11</Slides>
  <Notes>0</Notes>
  <HiddenSlides>0</HiddenSlides>
  <MMClips>0</MMClips>
  <ScaleCrop>false</ScaleCrop>
  <HeadingPairs>
    <vt:vector size="4" baseType="variant">
      <vt:variant>
        <vt:lpstr>Tema</vt:lpstr>
      </vt:variant>
      <vt:variant>
        <vt:i4>1</vt:i4>
      </vt:variant>
      <vt:variant>
        <vt:lpstr>Naslovi diapozitivov</vt:lpstr>
      </vt:variant>
      <vt:variant>
        <vt:i4>11</vt:i4>
      </vt:variant>
    </vt:vector>
  </HeadingPairs>
  <TitlesOfParts>
    <vt:vector size="12" baseType="lpstr">
      <vt:lpstr>Officeova tema</vt:lpstr>
      <vt:lpstr>RAVNOVESJE V NARAVI, RAZKROJEVALCI</vt:lpstr>
      <vt:lpstr>Se še spomniš različnih življenjskih okolij?</vt:lpstr>
      <vt:lpstr>V vsakem naravnem okolju živijo rastline in živali, ki so rastlinojedci in </vt:lpstr>
      <vt:lpstr>Tako rastlinojedci uravnavajo količino rastlin, mesojedci pa količino rastlinojedcev in mesojedcev. </vt:lpstr>
      <vt:lpstr>Diapozitiv 5</vt:lpstr>
      <vt:lpstr>Pri ravnovesju v naravi imajo pomembno vlogo tudi  RAZKROJEVALCI.</vt:lpstr>
      <vt:lpstr> Ko rastline in živali na površju prsti in v njej odmrejo, jih razkrojevalci začnejo razkrajati. Odpadli deli rastlin (npr. listi, plodovi), odmrla živa bitja in iztrebki so za razkrojevalce hrana oz. vir energije. Razkrojevalci jih razkrojijo na majhne delce, ki se pomešajo s prstjo. Tako nastane humus. </vt:lpstr>
      <vt:lpstr>Humus se meša z delci kamnin. </vt:lpstr>
      <vt:lpstr>Diapozitiv 9</vt:lpstr>
      <vt:lpstr> Razmisli, kaj bi se zgodilo, če ne bi bilo razkrojevalcev.</vt:lpstr>
      <vt:lpstr>Diapozitiv 11</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RAVNOVESJE V NARAVI, RAZKROJEVALCI</dc:title>
  <dc:creator>compjuter</dc:creator>
  <cp:lastModifiedBy>DOMA</cp:lastModifiedBy>
  <cp:revision>42</cp:revision>
  <dcterms:created xsi:type="dcterms:W3CDTF">2020-05-05T09:41:39Z</dcterms:created>
  <dcterms:modified xsi:type="dcterms:W3CDTF">2020-05-13T12:27:00Z</dcterms:modified>
</cp:coreProperties>
</file>