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si/url?sa=i&amp;url=https://eucbeniki.sio.si/matematika6/529/index.html&amp;psig=AOvVaw1vxSb8juFmYBVBikWl3nFp&amp;ust=1590065765357000&amp;source=images&amp;cd=vfe&amp;ved=0CAIQjRxqFwoTCOCr-du-wukCFQAAAAAdAAAAABA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si/url?sa=i&amp;url=https://ucilnice.arnes.si/pluginfile.php/1774711/mod_folder/content/0/Matematika,%2025.%203.%202020,%202.%20d.pdf?forcedownload=1&amp;psig=AOvVaw1vxSb8juFmYBVBikWl3nFp&amp;ust=1590065765357000&amp;source=images&amp;cd=vfe&amp;ved=0CAIQjRxqFwoTCJiCvLnAwukCFQAAAAAdAAAAABA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si/url?sa=i&amp;url=https://www.kreativne-igrace.si/gluckskafer-lesena-tehtnica-5-utezi-1591&amp;psig=AOvVaw0VzPUJY8McQ7AnQpAliazs&amp;ust=1590068797881000&amp;source=images&amp;cd=vfe&amp;ved=0CAIQjRxqFwoTCKCUi4TKwukCFQAAAAAdAAAAABAI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het.colorado.edu/sims/html/balancing-act/latest/balancing-act_en.html" TargetMode="External"/><Relationship Id="rId1" Type="http://schemas.openxmlformats.org/officeDocument/2006/relationships/slideLayout" Target="../slideLayouts/slideLayout7.xml"/><Relationship Id="rId27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321972"/>
            <a:ext cx="6858000" cy="1127372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GIBANJE V NAPRAVAH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2392" y="1449344"/>
            <a:ext cx="7218608" cy="3238567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sz="4400" b="1" dirty="0" smtClean="0">
                <a:solidFill>
                  <a:srgbClr val="FF0000"/>
                </a:solidFill>
              </a:rPr>
              <a:t>GUGALNICA IN VZVOD</a:t>
            </a:r>
          </a:p>
          <a:p>
            <a:endParaRPr lang="sl-SI" sz="4400" dirty="0"/>
          </a:p>
        </p:txBody>
      </p:sp>
      <p:pic>
        <p:nvPicPr>
          <p:cNvPr id="8" name="Picture 2" descr="Tehtamo mas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470" y="3357562"/>
            <a:ext cx="3460278" cy="2214578"/>
          </a:xfrm>
          <a:prstGeom prst="rect">
            <a:avLst/>
          </a:prstGeom>
          <a:noFill/>
        </p:spPr>
      </p:pic>
      <p:sp>
        <p:nvSpPr>
          <p:cNvPr id="9" name="Pravokotnik 8"/>
          <p:cNvSpPr/>
          <p:nvPr/>
        </p:nvSpPr>
        <p:spPr>
          <a:xfrm>
            <a:off x="3643306" y="6072206"/>
            <a:ext cx="50006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/>
              <a:t>https://www.google.si/search?q=gugalnica+prevesnica&amp;tbm=isch&amp;ved=2ahUKEwi3v4_susLpAhXIt6QKHeGZBR8Q2-</a:t>
            </a:r>
            <a:endParaRPr lang="sl-SI" sz="800" dirty="0"/>
          </a:p>
        </p:txBody>
      </p:sp>
    </p:spTree>
    <p:extLst>
      <p:ext uri="{BB962C8B-B14F-4D97-AF65-F5344CB8AC3E}">
        <p14:creationId xmlns="" xmlns:p14="http://schemas.microsoft.com/office/powerpoint/2010/main" val="15734193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71472" y="785794"/>
            <a:ext cx="82153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Na igriščih vidimo tudi gugalnice, na katerih se hkrati lahko gugata dva otroka. Vsak otrok sedi na svojem koncu gugalnice in se izmenično odriva z nogami. Gugalnica se tako prevesi najprej na eno stran, nato pa še na drugo stran. Zato ji pravimo gugalnica </a:t>
            </a:r>
            <a:r>
              <a:rPr lang="sl-SI" sz="2800" dirty="0" err="1" smtClean="0"/>
              <a:t>prevesnica</a:t>
            </a:r>
            <a:r>
              <a:rPr lang="sl-SI" sz="2800" dirty="0" smtClean="0"/>
              <a:t>. Če je gugalnica na obeh straneh enako obremenjena oziroma če sta oba otroka enako težka, se gugalnica postavi v vodoravni položaj. </a:t>
            </a:r>
            <a:endParaRPr lang="sl-SI" sz="2800" dirty="0" smtClean="0">
              <a:solidFill>
                <a:srgbClr val="FF0000"/>
              </a:solidFill>
            </a:endParaRPr>
          </a:p>
          <a:p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1785918" y="14285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>
                <a:solidFill>
                  <a:srgbClr val="FF0000"/>
                </a:solidFill>
              </a:rPr>
              <a:t>GUGALNICA PREVESNICA</a:t>
            </a:r>
            <a:endParaRPr lang="sl-SI" sz="3600" b="1" dirty="0">
              <a:solidFill>
                <a:srgbClr val="FF0000"/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3643306" y="6500834"/>
            <a:ext cx="5286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https://www.google.si/search?q=gugalnica+ravnovesje&amp;tbm=isch&amp;ved=2ahUKEwiYorL2w8LpAhUNwoUKHf0MB3MQ2-</a:t>
            </a:r>
            <a:endParaRPr lang="sl-SI" sz="800" dirty="0"/>
          </a:p>
        </p:txBody>
      </p:sp>
      <p:pic>
        <p:nvPicPr>
          <p:cNvPr id="19" name="Slika 18" descr="4. Razlaga: Ocena teže pomeni, da s pogledom, brez merjenja ...">
            <a:hlinkClick r:id="rId2" tgtFrame="&quot;_blank&quot;"/>
          </p:cNvPr>
          <p:cNvPicPr/>
          <p:nvPr/>
        </p:nvPicPr>
        <p:blipFill>
          <a:blip r:embed="rId3" cstate="print"/>
          <a:srcRect l="51373" t="29936" b="48726"/>
          <a:stretch>
            <a:fillRect/>
          </a:stretch>
        </p:blipFill>
        <p:spPr bwMode="auto">
          <a:xfrm>
            <a:off x="3428992" y="4714884"/>
            <a:ext cx="200026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714884"/>
            <a:ext cx="152008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Slika 19" descr="4. Razlaga: Ocena teže pomeni, da s pogledom, brez merjenja ...">
            <a:hlinkClick r:id="rId2" tgtFrame="&quot;_blank&quot;"/>
          </p:cNvPr>
          <p:cNvPicPr/>
          <p:nvPr/>
        </p:nvPicPr>
        <p:blipFill>
          <a:blip r:embed="rId3" cstate="print"/>
          <a:srcRect t="57643" r="47451" b="21975"/>
          <a:stretch>
            <a:fillRect/>
          </a:stretch>
        </p:blipFill>
        <p:spPr bwMode="auto">
          <a:xfrm>
            <a:off x="6072198" y="4714884"/>
            <a:ext cx="20002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34087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857364"/>
            <a:ext cx="3306650" cy="3306650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6858016" y="2857496"/>
            <a:ext cx="144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SEDALO</a:t>
            </a:r>
            <a:endParaRPr lang="sl-SI" sz="24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857224" y="457200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STOJALO, OPORNIK</a:t>
            </a:r>
            <a:endParaRPr lang="sl-SI" sz="2400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143372" y="535782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VRTIŠČE</a:t>
            </a:r>
            <a:endParaRPr lang="sl-SI" sz="24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286512" y="1357298"/>
            <a:ext cx="1777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GUGALNA DESKA</a:t>
            </a:r>
            <a:endParaRPr lang="sl-SI" sz="2400" b="1" dirty="0"/>
          </a:p>
        </p:txBody>
      </p:sp>
      <p:cxnSp>
        <p:nvCxnSpPr>
          <p:cNvPr id="12" name="Raven puščični povezovalnik 11"/>
          <p:cNvCxnSpPr/>
          <p:nvPr/>
        </p:nvCxnSpPr>
        <p:spPr>
          <a:xfrm rot="16200000" flipV="1">
            <a:off x="3107522" y="3821909"/>
            <a:ext cx="2071702" cy="100013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 flipV="1">
            <a:off x="1928794" y="3500439"/>
            <a:ext cx="1483688" cy="114300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/>
          <p:nvPr/>
        </p:nvCxnSpPr>
        <p:spPr>
          <a:xfrm rot="10800000" flipV="1">
            <a:off x="4071936" y="1785925"/>
            <a:ext cx="2214577" cy="173417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rot="10800000" flipV="1">
            <a:off x="4929190" y="3071810"/>
            <a:ext cx="1928826" cy="117142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avokotnik 27"/>
          <p:cNvSpPr/>
          <p:nvPr/>
        </p:nvSpPr>
        <p:spPr>
          <a:xfrm>
            <a:off x="5768130" y="6334740"/>
            <a:ext cx="33758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/>
              <a:t>https://www.google.com/search?q=prevesna+gugalnica+ro%C4%8Dica</a:t>
            </a:r>
            <a:endParaRPr lang="sl-SI" sz="8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357158" y="285728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Deli gugalnice </a:t>
            </a:r>
            <a:r>
              <a:rPr lang="sl-SI" sz="2800" dirty="0" err="1" smtClean="0"/>
              <a:t>prevesnice</a:t>
            </a:r>
            <a:r>
              <a:rPr lang="sl-SI" sz="2800" dirty="0" smtClean="0"/>
              <a:t> so: stojalo ali opornik, vrtišče, sedalo, gugalna deska.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3134087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428596" y="357166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Gugalnico </a:t>
            </a:r>
            <a:r>
              <a:rPr lang="sl-SI" sz="2800" dirty="0" err="1" smtClean="0"/>
              <a:t>prevesnico</a:t>
            </a:r>
            <a:r>
              <a:rPr lang="sl-SI" sz="2800" dirty="0" smtClean="0"/>
              <a:t> lahko primerjamo s tehtnico, kakršne so včasih uporabljali v lekarnah in laboratorijih. Če je tehtnica v ravnovesju, je teža tehtanega predmeta v skodelici enaka teži uteži v drugi skodelici.</a:t>
            </a:r>
            <a:endParaRPr lang="sl-SI" sz="2800" dirty="0"/>
          </a:p>
        </p:txBody>
      </p:sp>
      <p:pic>
        <p:nvPicPr>
          <p:cNvPr id="17412" name="Picture 4" descr="GLUCKSKAFER Lesena tehtnica - 5 utež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85992"/>
            <a:ext cx="5987184" cy="3786214"/>
          </a:xfrm>
          <a:prstGeom prst="rect">
            <a:avLst/>
          </a:prstGeom>
          <a:noFill/>
        </p:spPr>
      </p:pic>
      <p:sp>
        <p:nvSpPr>
          <p:cNvPr id="8" name="Pravokotnik 7"/>
          <p:cNvSpPr/>
          <p:nvPr/>
        </p:nvSpPr>
        <p:spPr>
          <a:xfrm>
            <a:off x="3428992" y="6357958"/>
            <a:ext cx="5429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/>
              <a:t>https://www.google.si/search?q=tehtnica+v+ravnovesju&amp;tbm=isch&amp;ved=2ahUKEwjEp5eAxMLpAhUH-hoKHdYjC9AQ2-</a:t>
            </a:r>
            <a:endParaRPr lang="sl-SI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20278" y="644690"/>
            <a:ext cx="8847785" cy="40318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l-SI" sz="2400" b="1" dirty="0" smtClean="0"/>
          </a:p>
          <a:p>
            <a:endParaRPr lang="sl-SI" sz="2400" b="1" dirty="0" smtClean="0"/>
          </a:p>
          <a:p>
            <a:r>
              <a:rPr lang="sl-SI" sz="2400" b="1" dirty="0" smtClean="0"/>
              <a:t>NAPIŠI IN NARIŠI V ZVEZEK:</a:t>
            </a:r>
          </a:p>
          <a:p>
            <a:endParaRPr lang="sl-SI" sz="2400" b="1" dirty="0" smtClean="0"/>
          </a:p>
          <a:p>
            <a:pPr algn="ctr"/>
            <a:endParaRPr lang="sl-SI" sz="800" b="1" dirty="0" smtClean="0">
              <a:solidFill>
                <a:srgbClr val="FF0000"/>
              </a:solidFill>
            </a:endParaRPr>
          </a:p>
          <a:p>
            <a:pPr algn="ctr"/>
            <a:r>
              <a:rPr lang="sl-SI" sz="2800" b="1" dirty="0" smtClean="0"/>
              <a:t>GUGALNICA PREVESNICA</a:t>
            </a:r>
          </a:p>
          <a:p>
            <a:pPr algn="ctr"/>
            <a:endParaRPr lang="sl-SI" sz="3200" b="1" dirty="0" smtClean="0">
              <a:solidFill>
                <a:srgbClr val="FF0000"/>
              </a:solidFill>
            </a:endParaRPr>
          </a:p>
          <a:p>
            <a:r>
              <a:rPr lang="sl-SI" sz="3200" dirty="0" smtClean="0"/>
              <a:t>Preriši gugalnico </a:t>
            </a:r>
            <a:r>
              <a:rPr lang="sl-SI" sz="3200" dirty="0" err="1" smtClean="0"/>
              <a:t>prevesnico</a:t>
            </a:r>
            <a:r>
              <a:rPr lang="sl-SI" sz="3200" dirty="0" smtClean="0"/>
              <a:t> in njene sestavne dele.</a:t>
            </a:r>
          </a:p>
          <a:p>
            <a:endParaRPr lang="sl-SI" sz="2400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238286" y="406828"/>
            <a:ext cx="7762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 smtClean="0">
                <a:solidFill>
                  <a:prstClr val="black"/>
                </a:solidFill>
              </a:rPr>
              <a:t>Preberi snov v učbeniku str. 27.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latin typeface="+mn-lt"/>
              </a:rPr>
              <a:t>Reši </a:t>
            </a:r>
            <a:r>
              <a:rPr lang="sl-SI" sz="3200" b="1" dirty="0" smtClean="0">
                <a:latin typeface="+mn-lt"/>
              </a:rPr>
              <a:t>nalogo in mi svoj odgovor sporoči.</a:t>
            </a:r>
            <a:endParaRPr lang="sl-SI" sz="3200" b="1" dirty="0"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5327670"/>
          </a:xfrm>
        </p:spPr>
        <p:txBody>
          <a:bodyPr/>
          <a:lstStyle/>
          <a:p>
            <a:pPr marL="0" lvl="0" indent="0">
              <a:buNone/>
            </a:pPr>
            <a:r>
              <a:rPr lang="sl-SI" sz="2800" dirty="0"/>
              <a:t>Nik se guga na deski s sestro Katjo. Nato se guga še z bratom Leonom. Nik tehta toliko kot Katja, Leon pa tehta dvakrat toliko kot Nik. </a:t>
            </a:r>
          </a:p>
          <a:p>
            <a:pPr marL="0" indent="0">
              <a:buNone/>
            </a:pPr>
            <a:r>
              <a:rPr lang="sl-SI" sz="2800" b="1" dirty="0" smtClean="0"/>
              <a:t>Katera slika kaže, </a:t>
            </a:r>
            <a:r>
              <a:rPr lang="sl-SI" sz="2800" b="1" dirty="0"/>
              <a:t>kam naj se otroci postavijo, da bosta v ravnovesju Nik in Katja ter da bosta v ravnovesju Nik in Leon?</a:t>
            </a:r>
            <a:endParaRPr lang="sl-SI" sz="28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576" y="3866357"/>
            <a:ext cx="1614563" cy="929886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3036" y="4443802"/>
            <a:ext cx="1545651" cy="159822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4093" y="3644690"/>
            <a:ext cx="1535137" cy="159822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34636" y="4492997"/>
            <a:ext cx="1520015" cy="157171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2690" y="3712968"/>
            <a:ext cx="1550079" cy="1529947"/>
          </a:xfrm>
          <a:prstGeom prst="rect">
            <a:avLst/>
          </a:prstGeom>
        </p:spPr>
      </p:pic>
      <p:sp>
        <p:nvSpPr>
          <p:cNvPr id="12" name="PoljeZBesedilom 11"/>
          <p:cNvSpPr txBox="1"/>
          <p:nvPr/>
        </p:nvSpPr>
        <p:spPr>
          <a:xfrm>
            <a:off x="2677167" y="6042027"/>
            <a:ext cx="35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 smtClean="0"/>
              <a:t>A</a:t>
            </a:r>
            <a:endParaRPr lang="sl-SI" sz="36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4473935" y="5441069"/>
            <a:ext cx="35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/>
              <a:t>B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6315948" y="6042027"/>
            <a:ext cx="35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 smtClean="0"/>
              <a:t>C</a:t>
            </a:r>
            <a:endParaRPr lang="sl-SI" sz="36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979266" y="5326682"/>
            <a:ext cx="35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/>
              <a:t>D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2071670" y="4214818"/>
            <a:ext cx="157163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3857620" y="3571876"/>
            <a:ext cx="157163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5715008" y="4214818"/>
            <a:ext cx="157163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7358082" y="3500438"/>
            <a:ext cx="157163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52361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42910" y="642918"/>
            <a:ext cx="80724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Če želiš, se lahko na spodnji povezavi poigraš z gugalnico </a:t>
            </a:r>
            <a:r>
              <a:rPr lang="sl-SI" sz="2800" dirty="0" err="1" smtClean="0"/>
              <a:t>prevesnico</a:t>
            </a:r>
            <a:r>
              <a:rPr lang="sl-SI" sz="2800" dirty="0" smtClean="0"/>
              <a:t>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57224" y="192880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l-SI" sz="2800" dirty="0" smtClean="0">
                <a:hlinkClick r:id="rId2"/>
              </a:rPr>
              <a:t>http://phet.colorado.edu/sims/html/balancing-act/latest/balancing-act_en.html</a:t>
            </a:r>
            <a:endParaRPr lang="sl-SI" sz="2800" dirty="0"/>
          </a:p>
        </p:txBody>
      </p:sp>
      <p:pic>
        <p:nvPicPr>
          <p:cNvPr id="4" name="Slika 3" descr="F:\KORONA VIRUS\images.jpg"/>
          <p:cNvPicPr/>
          <p:nvPr/>
        </p:nvPicPr>
        <p:blipFill>
          <a:blip r:embed="rId3" cstate="print">
            <a:extLst>
              <a:ext uri="{BEBA8EAE-BF5A-486C-A8C5-ECC9F3942E4B}">
                <a14:imgProps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a14="http://schemas.microsoft.com/office/drawing/2010/main" xmlns="" xmlns:pic="http://schemas.openxmlformats.org/drawingml/2006/picture" xmlns:lc="http://schemas.openxmlformats.org/drawingml/2006/lockedCanvas">
                  <a14:imgLayer r:embed="rId27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5985" y="3429000"/>
            <a:ext cx="3643338" cy="2376491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261</Words>
  <Application>Microsoft Office PowerPoint</Application>
  <PresentationFormat>Diaprojekcija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GIBANJE V NAPRAVAH</vt:lpstr>
      <vt:lpstr>Diapozitiv 2</vt:lpstr>
      <vt:lpstr>Diapozitiv 3</vt:lpstr>
      <vt:lpstr>Diapozitiv 4</vt:lpstr>
      <vt:lpstr>Diapozitiv 5</vt:lpstr>
      <vt:lpstr>Reši nalogo in mi svoj odgovor sporoči.</vt:lpstr>
      <vt:lpstr>Diapozitiv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GIBANJE V NAPRAVAH</dc:title>
  <dc:creator>DOMA</dc:creator>
  <cp:lastModifiedBy>DOMA</cp:lastModifiedBy>
  <cp:revision>14</cp:revision>
  <dcterms:created xsi:type="dcterms:W3CDTF">2020-05-20T12:37:23Z</dcterms:created>
  <dcterms:modified xsi:type="dcterms:W3CDTF">2020-05-20T15:12:28Z</dcterms:modified>
</cp:coreProperties>
</file>