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8" r:id="rId4"/>
    <p:sldId id="258" r:id="rId5"/>
    <p:sldId id="269" r:id="rId6"/>
    <p:sldId id="259" r:id="rId7"/>
    <p:sldId id="270" r:id="rId8"/>
    <p:sldId id="260" r:id="rId9"/>
    <p:sldId id="261" r:id="rId10"/>
    <p:sldId id="262" r:id="rId11"/>
    <p:sldId id="263" r:id="rId12"/>
    <p:sldId id="271" r:id="rId13"/>
    <p:sldId id="264" r:id="rId14"/>
    <p:sldId id="265" r:id="rId15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FF"/>
    <a:srgbClr val="99FF33"/>
    <a:srgbClr val="FFFF99"/>
    <a:srgbClr val="CCFF33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-114" y="-3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Uredite slog podnaslova matrice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A891E-500B-4DBC-8325-9E133A3960FC}" type="datetimeFigureOut">
              <a:rPr lang="sl-SI" smtClean="0"/>
              <a:pPr/>
              <a:t>23.5.2020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AA711-17AF-4C26-83AC-5D7F7C1FB0EE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="" xmlns:p14="http://schemas.microsoft.com/office/powerpoint/2010/main" val="669492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A891E-500B-4DBC-8325-9E133A3960FC}" type="datetimeFigureOut">
              <a:rPr lang="sl-SI" smtClean="0"/>
              <a:pPr/>
              <a:t>23.5.2020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AA711-17AF-4C26-83AC-5D7F7C1FB0EE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="" xmlns:p14="http://schemas.microsoft.com/office/powerpoint/2010/main" val="1986210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A891E-500B-4DBC-8325-9E133A3960FC}" type="datetimeFigureOut">
              <a:rPr lang="sl-SI" smtClean="0"/>
              <a:pPr/>
              <a:t>23.5.2020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AA711-17AF-4C26-83AC-5D7F7C1FB0EE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="" xmlns:p14="http://schemas.microsoft.com/office/powerpoint/2010/main" val="2332266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A891E-500B-4DBC-8325-9E133A3960FC}" type="datetimeFigureOut">
              <a:rPr lang="sl-SI" smtClean="0"/>
              <a:pPr/>
              <a:t>23.5.2020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AA711-17AF-4C26-83AC-5D7F7C1FB0EE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="" xmlns:p14="http://schemas.microsoft.com/office/powerpoint/2010/main" val="4225375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A891E-500B-4DBC-8325-9E133A3960FC}" type="datetimeFigureOut">
              <a:rPr lang="sl-SI" smtClean="0"/>
              <a:pPr/>
              <a:t>23.5.2020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AA711-17AF-4C26-83AC-5D7F7C1FB0EE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="" xmlns:p14="http://schemas.microsoft.com/office/powerpoint/2010/main" val="19535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A891E-500B-4DBC-8325-9E133A3960FC}" type="datetimeFigureOut">
              <a:rPr lang="sl-SI" smtClean="0"/>
              <a:pPr/>
              <a:t>23.5.2020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AA711-17AF-4C26-83AC-5D7F7C1FB0EE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="" xmlns:p14="http://schemas.microsoft.com/office/powerpoint/2010/main" val="23097828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A891E-500B-4DBC-8325-9E133A3960FC}" type="datetimeFigureOut">
              <a:rPr lang="sl-SI" smtClean="0"/>
              <a:pPr/>
              <a:t>23.5.2020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AA711-17AF-4C26-83AC-5D7F7C1FB0EE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="" xmlns:p14="http://schemas.microsoft.com/office/powerpoint/2010/main" val="2661429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A891E-500B-4DBC-8325-9E133A3960FC}" type="datetimeFigureOut">
              <a:rPr lang="sl-SI" smtClean="0"/>
              <a:pPr/>
              <a:t>23.5.2020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AA711-17AF-4C26-83AC-5D7F7C1FB0EE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="" xmlns:p14="http://schemas.microsoft.com/office/powerpoint/2010/main" val="26250183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A891E-500B-4DBC-8325-9E133A3960FC}" type="datetimeFigureOut">
              <a:rPr lang="sl-SI" smtClean="0"/>
              <a:pPr/>
              <a:t>23.5.2020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AA711-17AF-4C26-83AC-5D7F7C1FB0EE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="" xmlns:p14="http://schemas.microsoft.com/office/powerpoint/2010/main" val="477920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A891E-500B-4DBC-8325-9E133A3960FC}" type="datetimeFigureOut">
              <a:rPr lang="sl-SI" smtClean="0"/>
              <a:pPr/>
              <a:t>23.5.2020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AA711-17AF-4C26-83AC-5D7F7C1FB0EE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="" xmlns:p14="http://schemas.microsoft.com/office/powerpoint/2010/main" val="11297488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A891E-500B-4DBC-8325-9E133A3960FC}" type="datetimeFigureOut">
              <a:rPr lang="sl-SI" smtClean="0"/>
              <a:pPr/>
              <a:t>23.5.2020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AA711-17AF-4C26-83AC-5D7F7C1FB0EE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="" xmlns:p14="http://schemas.microsoft.com/office/powerpoint/2010/main" val="528908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BA891E-500B-4DBC-8325-9E133A3960FC}" type="datetimeFigureOut">
              <a:rPr lang="sl-SI" smtClean="0"/>
              <a:pPr/>
              <a:t>23.5.2020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3AA711-17AF-4C26-83AC-5D7F7C1FB0EE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="" xmlns:p14="http://schemas.microsoft.com/office/powerpoint/2010/main" val="1793977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s://www.google.si/url?sa=i&amp;url=http://malo-veliko.blogspot.com/2017/10/&amp;psig=AOvVaw22lBAiwkKhYEknH-wnfeIo&amp;ust=1590246883155000&amp;source=images&amp;cd=vfe&amp;ved=0CAIQjRxqFwoTCLDB98Lhx-kCFQAAAAAdAAAAABAD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358976" y="468004"/>
            <a:ext cx="9144000" cy="1075856"/>
          </a:xfrm>
        </p:spPr>
        <p:txBody>
          <a:bodyPr>
            <a:noAutofit/>
          </a:bodyPr>
          <a:lstStyle/>
          <a:p>
            <a:r>
              <a:rPr lang="sl-SI" sz="7200" b="1" dirty="0" smtClean="0">
                <a:latin typeface="+mn-lt"/>
              </a:rPr>
              <a:t>TEHNIČNI DAN</a:t>
            </a:r>
            <a:endParaRPr lang="sl-SI" sz="7200" b="1" dirty="0">
              <a:latin typeface="+mn-lt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420969" y="1822830"/>
            <a:ext cx="9144000" cy="1655762"/>
          </a:xfrm>
        </p:spPr>
        <p:txBody>
          <a:bodyPr>
            <a:normAutofit/>
          </a:bodyPr>
          <a:lstStyle/>
          <a:p>
            <a:r>
              <a:rPr lang="sl-SI" sz="6000" b="1" dirty="0" smtClean="0">
                <a:solidFill>
                  <a:srgbClr val="FF0000"/>
                </a:solidFill>
              </a:rPr>
              <a:t>GUGALNICA NIHALKA</a:t>
            </a:r>
            <a:endParaRPr lang="sl-SI" sz="6000" b="1" dirty="0">
              <a:solidFill>
                <a:srgbClr val="FF0000"/>
              </a:solidFill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 cstate="print"/>
          <a:srcRect b="9527"/>
          <a:stretch/>
        </p:blipFill>
        <p:spPr>
          <a:xfrm>
            <a:off x="3902299" y="2702147"/>
            <a:ext cx="3915177" cy="3772331"/>
          </a:xfrm>
          <a:prstGeom prst="rect">
            <a:avLst/>
          </a:prstGeom>
        </p:spPr>
      </p:pic>
      <p:sp>
        <p:nvSpPr>
          <p:cNvPr id="5" name="Pravokotnik 4"/>
          <p:cNvSpPr/>
          <p:nvPr/>
        </p:nvSpPr>
        <p:spPr>
          <a:xfrm>
            <a:off x="4461139" y="6474478"/>
            <a:ext cx="3063659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900" dirty="0" smtClean="0"/>
              <a:t>https://www.google.com/search?q=children+in+swings&amp;tbm</a:t>
            </a:r>
            <a:endParaRPr lang="sl-SI" sz="900" dirty="0"/>
          </a:p>
        </p:txBody>
      </p:sp>
    </p:spTree>
    <p:extLst>
      <p:ext uri="{BB962C8B-B14F-4D97-AF65-F5344CB8AC3E}">
        <p14:creationId xmlns="" xmlns:p14="http://schemas.microsoft.com/office/powerpoint/2010/main" val="325675633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06" y="476518"/>
            <a:ext cx="4086896" cy="3065172"/>
          </a:xfrm>
          <a:prstGeom prst="rect">
            <a:avLst/>
          </a:prstGeom>
        </p:spPr>
      </p:pic>
      <p:sp>
        <p:nvSpPr>
          <p:cNvPr id="4" name="PoljeZBesedilom 3"/>
          <p:cNvSpPr txBox="1"/>
          <p:nvPr/>
        </p:nvSpPr>
        <p:spPr>
          <a:xfrm>
            <a:off x="5074276" y="721217"/>
            <a:ext cx="488109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 smtClean="0"/>
              <a:t>Oblikuješ stojalo in zadnji del namažeš z lepilom.</a:t>
            </a:r>
            <a:endParaRPr lang="sl-SI" sz="2800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7488" r="32964"/>
          <a:stretch/>
        </p:blipFill>
        <p:spPr>
          <a:xfrm>
            <a:off x="6460761" y="3286257"/>
            <a:ext cx="1274164" cy="3434367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8921" r="32776"/>
          <a:stretch/>
        </p:blipFill>
        <p:spPr>
          <a:xfrm>
            <a:off x="9069049" y="3286258"/>
            <a:ext cx="1244184" cy="3434367"/>
          </a:xfrm>
          <a:prstGeom prst="rect">
            <a:avLst/>
          </a:prstGeom>
        </p:spPr>
      </p:pic>
      <p:sp>
        <p:nvSpPr>
          <p:cNvPr id="7" name="PoljeZBesedilom 6"/>
          <p:cNvSpPr txBox="1"/>
          <p:nvPr/>
        </p:nvSpPr>
        <p:spPr>
          <a:xfrm>
            <a:off x="6800045" y="2459865"/>
            <a:ext cx="4752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 smtClean="0"/>
              <a:t>Narediš dve stojali.</a:t>
            </a:r>
            <a:endParaRPr lang="sl-SI" sz="2800" dirty="0"/>
          </a:p>
        </p:txBody>
      </p:sp>
    </p:spTree>
    <p:extLst>
      <p:ext uri="{BB962C8B-B14F-4D97-AF65-F5344CB8AC3E}">
        <p14:creationId xmlns="" xmlns:p14="http://schemas.microsoft.com/office/powerpoint/2010/main" val="61920591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/>
          <p:cNvSpPr txBox="1"/>
          <p:nvPr/>
        </p:nvSpPr>
        <p:spPr>
          <a:xfrm>
            <a:off x="643180" y="276729"/>
            <a:ext cx="9988657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600" b="1" dirty="0" smtClean="0"/>
              <a:t>2. Izdelava nihajnega droga in sedala:</a:t>
            </a:r>
          </a:p>
          <a:p>
            <a:r>
              <a:rPr lang="sl-SI" sz="2800" dirty="0" smtClean="0"/>
              <a:t>         </a:t>
            </a:r>
            <a:r>
              <a:rPr lang="sl-SI" sz="2800" dirty="0" smtClean="0"/>
              <a:t>       Nihajna </a:t>
            </a:r>
            <a:r>
              <a:rPr lang="sl-SI" sz="2800" dirty="0" smtClean="0"/>
              <a:t>drogova in sedalo bodo sestavljeni iz  </a:t>
            </a:r>
            <a:endParaRPr lang="sl-SI" sz="2800" dirty="0" smtClean="0"/>
          </a:p>
          <a:p>
            <a:r>
              <a:rPr lang="sl-SI" sz="2800" dirty="0" smtClean="0"/>
              <a:t> </a:t>
            </a:r>
            <a:r>
              <a:rPr lang="sl-SI" sz="2800" dirty="0" smtClean="0"/>
              <a:t>                </a:t>
            </a:r>
            <a:r>
              <a:rPr lang="sl-SI" sz="2800" dirty="0" smtClean="0"/>
              <a:t>enega </a:t>
            </a:r>
            <a:r>
              <a:rPr lang="sl-SI" sz="2800" dirty="0" smtClean="0"/>
              <a:t>kosa (trši barvni papir).</a:t>
            </a:r>
          </a:p>
        </p:txBody>
      </p:sp>
      <p:sp>
        <p:nvSpPr>
          <p:cNvPr id="3" name="Pravokotnik 2"/>
          <p:cNvSpPr/>
          <p:nvPr/>
        </p:nvSpPr>
        <p:spPr>
          <a:xfrm>
            <a:off x="1906072" y="3191904"/>
            <a:ext cx="7920507" cy="6568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4" name="Pravokotnik 3"/>
          <p:cNvSpPr/>
          <p:nvPr/>
        </p:nvSpPr>
        <p:spPr>
          <a:xfrm>
            <a:off x="1275008" y="3191901"/>
            <a:ext cx="631064" cy="65682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5" name="Pravokotnik 4"/>
          <p:cNvSpPr/>
          <p:nvPr/>
        </p:nvSpPr>
        <p:spPr>
          <a:xfrm>
            <a:off x="9826579" y="3191902"/>
            <a:ext cx="643945" cy="65682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6" name="Pravokotnik 5"/>
          <p:cNvSpPr/>
          <p:nvPr/>
        </p:nvSpPr>
        <p:spPr>
          <a:xfrm>
            <a:off x="5537914" y="3190274"/>
            <a:ext cx="631064" cy="65682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7" name="PoljeZBesedilom 6"/>
          <p:cNvSpPr txBox="1"/>
          <p:nvPr/>
        </p:nvSpPr>
        <p:spPr>
          <a:xfrm>
            <a:off x="296210" y="3279646"/>
            <a:ext cx="9401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 smtClean="0"/>
              <a:t>2 cm</a:t>
            </a:r>
            <a:endParaRPr lang="sl-SI" sz="2800" dirty="0"/>
          </a:p>
        </p:txBody>
      </p:sp>
      <p:sp>
        <p:nvSpPr>
          <p:cNvPr id="8" name="Pravokotnik 7"/>
          <p:cNvSpPr/>
          <p:nvPr/>
        </p:nvSpPr>
        <p:spPr>
          <a:xfrm>
            <a:off x="5409253" y="2654140"/>
            <a:ext cx="8883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2800" dirty="0" smtClean="0"/>
              <a:t>2 cm</a:t>
            </a:r>
            <a:endParaRPr lang="sl-SI" sz="2800" dirty="0"/>
          </a:p>
        </p:txBody>
      </p:sp>
      <p:sp>
        <p:nvSpPr>
          <p:cNvPr id="9" name="Pravokotnik 8"/>
          <p:cNvSpPr/>
          <p:nvPr/>
        </p:nvSpPr>
        <p:spPr>
          <a:xfrm>
            <a:off x="9704358" y="2654140"/>
            <a:ext cx="8883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2800" dirty="0" smtClean="0"/>
              <a:t>2 cm</a:t>
            </a:r>
            <a:endParaRPr lang="sl-SI" sz="2800" dirty="0"/>
          </a:p>
        </p:txBody>
      </p:sp>
      <p:sp>
        <p:nvSpPr>
          <p:cNvPr id="10" name="Pravokotnik 9"/>
          <p:cNvSpPr/>
          <p:nvPr/>
        </p:nvSpPr>
        <p:spPr>
          <a:xfrm>
            <a:off x="1146347" y="2668684"/>
            <a:ext cx="8883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2800" dirty="0" smtClean="0"/>
              <a:t>2 cm</a:t>
            </a:r>
            <a:endParaRPr lang="sl-SI" sz="2800" dirty="0"/>
          </a:p>
        </p:txBody>
      </p:sp>
      <p:cxnSp>
        <p:nvCxnSpPr>
          <p:cNvPr id="12" name="Raven povezovalnik 11"/>
          <p:cNvCxnSpPr/>
          <p:nvPr/>
        </p:nvCxnSpPr>
        <p:spPr>
          <a:xfrm>
            <a:off x="1275008" y="3190274"/>
            <a:ext cx="643943" cy="65682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Raven povezovalnik 13"/>
          <p:cNvCxnSpPr/>
          <p:nvPr/>
        </p:nvCxnSpPr>
        <p:spPr>
          <a:xfrm flipV="1">
            <a:off x="1275008" y="3212846"/>
            <a:ext cx="618182" cy="63425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Raven povezovalnik 15"/>
          <p:cNvCxnSpPr/>
          <p:nvPr/>
        </p:nvCxnSpPr>
        <p:spPr>
          <a:xfrm>
            <a:off x="9813700" y="3191901"/>
            <a:ext cx="669703" cy="65682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Raven povezovalnik 17"/>
          <p:cNvCxnSpPr/>
          <p:nvPr/>
        </p:nvCxnSpPr>
        <p:spPr>
          <a:xfrm flipV="1">
            <a:off x="9826579" y="3191901"/>
            <a:ext cx="643945" cy="65682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Raven povezovalnik 20"/>
          <p:cNvCxnSpPr/>
          <p:nvPr/>
        </p:nvCxnSpPr>
        <p:spPr>
          <a:xfrm>
            <a:off x="1275008" y="3847097"/>
            <a:ext cx="0" cy="36429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Raven povezovalnik 24"/>
          <p:cNvCxnSpPr/>
          <p:nvPr/>
        </p:nvCxnSpPr>
        <p:spPr>
          <a:xfrm>
            <a:off x="6168978" y="3847097"/>
            <a:ext cx="0" cy="38207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Raven povezovalnik 25"/>
          <p:cNvCxnSpPr/>
          <p:nvPr/>
        </p:nvCxnSpPr>
        <p:spPr>
          <a:xfrm>
            <a:off x="5537914" y="3855986"/>
            <a:ext cx="0" cy="36429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Raven povezovalnik 26"/>
          <p:cNvCxnSpPr/>
          <p:nvPr/>
        </p:nvCxnSpPr>
        <p:spPr>
          <a:xfrm>
            <a:off x="10470524" y="3847096"/>
            <a:ext cx="0" cy="36429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Raven povezovalnik 28"/>
          <p:cNvCxnSpPr/>
          <p:nvPr/>
        </p:nvCxnSpPr>
        <p:spPr>
          <a:xfrm flipV="1">
            <a:off x="1275008" y="4211391"/>
            <a:ext cx="4262906" cy="889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Raven povezovalnik 31"/>
          <p:cNvCxnSpPr/>
          <p:nvPr/>
        </p:nvCxnSpPr>
        <p:spPr>
          <a:xfrm flipV="1">
            <a:off x="6149659" y="4220281"/>
            <a:ext cx="4320865" cy="889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PoljeZBesedilom 34"/>
          <p:cNvSpPr txBox="1"/>
          <p:nvPr/>
        </p:nvSpPr>
        <p:spPr>
          <a:xfrm>
            <a:off x="3013527" y="4371946"/>
            <a:ext cx="10948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 smtClean="0"/>
              <a:t>13 cm</a:t>
            </a:r>
            <a:endParaRPr lang="sl-SI" sz="2800" dirty="0"/>
          </a:p>
        </p:txBody>
      </p:sp>
      <p:sp>
        <p:nvSpPr>
          <p:cNvPr id="36" name="PoljeZBesedilom 35"/>
          <p:cNvSpPr txBox="1"/>
          <p:nvPr/>
        </p:nvSpPr>
        <p:spPr>
          <a:xfrm>
            <a:off x="7914003" y="4371946"/>
            <a:ext cx="10948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 smtClean="0"/>
              <a:t>13 cm</a:t>
            </a:r>
            <a:endParaRPr lang="sl-SI" sz="2800" dirty="0"/>
          </a:p>
        </p:txBody>
      </p:sp>
      <p:sp>
        <p:nvSpPr>
          <p:cNvPr id="37" name="PoljeZBesedilom 36"/>
          <p:cNvSpPr txBox="1"/>
          <p:nvPr/>
        </p:nvSpPr>
        <p:spPr>
          <a:xfrm>
            <a:off x="9478850" y="4633556"/>
            <a:ext cx="25048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 smtClean="0"/>
              <a:t>Narediš luknjo z luknjačem.</a:t>
            </a:r>
            <a:endParaRPr lang="sl-SI" sz="2800" dirty="0"/>
          </a:p>
        </p:txBody>
      </p:sp>
      <p:cxnSp>
        <p:nvCxnSpPr>
          <p:cNvPr id="39" name="Raven puščični povezovalnik 38"/>
          <p:cNvCxnSpPr/>
          <p:nvPr/>
        </p:nvCxnSpPr>
        <p:spPr>
          <a:xfrm flipH="1" flipV="1">
            <a:off x="10148551" y="3518686"/>
            <a:ext cx="90153" cy="111486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PoljeZBesedilom 40"/>
          <p:cNvSpPr txBox="1"/>
          <p:nvPr/>
        </p:nvSpPr>
        <p:spPr>
          <a:xfrm>
            <a:off x="173865" y="4481348"/>
            <a:ext cx="25048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 smtClean="0"/>
              <a:t>Narediš luknjo z luknjačem.</a:t>
            </a:r>
            <a:endParaRPr lang="sl-SI" sz="2800" dirty="0"/>
          </a:p>
        </p:txBody>
      </p:sp>
      <p:cxnSp>
        <p:nvCxnSpPr>
          <p:cNvPr id="42" name="Raven puščični povezovalnik 41"/>
          <p:cNvCxnSpPr/>
          <p:nvPr/>
        </p:nvCxnSpPr>
        <p:spPr>
          <a:xfrm flipV="1">
            <a:off x="844449" y="3513799"/>
            <a:ext cx="742164" cy="87293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PoljeZBesedilom 44"/>
          <p:cNvSpPr txBox="1"/>
          <p:nvPr/>
        </p:nvSpPr>
        <p:spPr>
          <a:xfrm>
            <a:off x="5281883" y="4559381"/>
            <a:ext cx="12653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 smtClean="0"/>
              <a:t>Sedalo. </a:t>
            </a:r>
            <a:endParaRPr lang="sl-SI" sz="2800" dirty="0"/>
          </a:p>
        </p:txBody>
      </p:sp>
      <p:cxnSp>
        <p:nvCxnSpPr>
          <p:cNvPr id="47" name="Raven puščični povezovalnik 46"/>
          <p:cNvCxnSpPr/>
          <p:nvPr/>
        </p:nvCxnSpPr>
        <p:spPr>
          <a:xfrm flipV="1">
            <a:off x="5875018" y="3930924"/>
            <a:ext cx="4829" cy="64840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PoljeZBesedilom 50"/>
          <p:cNvSpPr txBox="1"/>
          <p:nvPr/>
        </p:nvSpPr>
        <p:spPr>
          <a:xfrm>
            <a:off x="4464719" y="5293667"/>
            <a:ext cx="323916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 smtClean="0"/>
              <a:t>Na črtah prepogneš. Lahko si pomagaš z ravnilom.</a:t>
            </a:r>
            <a:endParaRPr lang="sl-SI" sz="2800" dirty="0"/>
          </a:p>
        </p:txBody>
      </p:sp>
      <p:cxnSp>
        <p:nvCxnSpPr>
          <p:cNvPr id="56" name="Raven puščični povezovalnik 55"/>
          <p:cNvCxnSpPr/>
          <p:nvPr/>
        </p:nvCxnSpPr>
        <p:spPr>
          <a:xfrm flipV="1">
            <a:off x="4912532" y="3612507"/>
            <a:ext cx="625382" cy="1681160"/>
          </a:xfrm>
          <a:prstGeom prst="straightConnector1">
            <a:avLst/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Raven puščični povezovalnik 58"/>
          <p:cNvCxnSpPr>
            <a:endCxn id="6" idx="3"/>
          </p:cNvCxnSpPr>
          <p:nvPr/>
        </p:nvCxnSpPr>
        <p:spPr>
          <a:xfrm rot="16200000" flipV="1">
            <a:off x="5535783" y="4151882"/>
            <a:ext cx="1774981" cy="508590"/>
          </a:xfrm>
          <a:prstGeom prst="straightConnector1">
            <a:avLst/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Raven povezovalnik 62"/>
          <p:cNvCxnSpPr/>
          <p:nvPr/>
        </p:nvCxnSpPr>
        <p:spPr>
          <a:xfrm flipV="1">
            <a:off x="5537914" y="3052293"/>
            <a:ext cx="0" cy="16055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Raven povezovalnik 64"/>
          <p:cNvCxnSpPr/>
          <p:nvPr/>
        </p:nvCxnSpPr>
        <p:spPr>
          <a:xfrm flipV="1">
            <a:off x="6168978" y="3052293"/>
            <a:ext cx="0" cy="13798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PoljeZBesedilom 66"/>
          <p:cNvSpPr txBox="1"/>
          <p:nvPr/>
        </p:nvSpPr>
        <p:spPr>
          <a:xfrm>
            <a:off x="3484722" y="1931090"/>
            <a:ext cx="4763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b="1" dirty="0" smtClean="0">
                <a:solidFill>
                  <a:srgbClr val="FF0000"/>
                </a:solidFill>
              </a:rPr>
              <a:t>Dolžina vodoravne črte: 28 cm</a:t>
            </a:r>
            <a:endParaRPr lang="sl-SI" sz="2800" b="1" dirty="0">
              <a:solidFill>
                <a:srgbClr val="FF0000"/>
              </a:solidFill>
            </a:endParaRPr>
          </a:p>
        </p:txBody>
      </p:sp>
      <p:sp>
        <p:nvSpPr>
          <p:cNvPr id="11" name="Pravokotnik 10"/>
          <p:cNvSpPr/>
          <p:nvPr/>
        </p:nvSpPr>
        <p:spPr>
          <a:xfrm>
            <a:off x="10563959" y="3279646"/>
            <a:ext cx="8883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2800" dirty="0"/>
              <a:t>2 cm</a:t>
            </a:r>
          </a:p>
        </p:txBody>
      </p:sp>
    </p:spTree>
    <p:extLst>
      <p:ext uri="{BB962C8B-B14F-4D97-AF65-F5344CB8AC3E}">
        <p14:creationId xmlns="" xmlns:p14="http://schemas.microsoft.com/office/powerpoint/2010/main" val="13660978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/>
          <p:cNvSpPr txBox="1"/>
          <p:nvPr/>
        </p:nvSpPr>
        <p:spPr>
          <a:xfrm>
            <a:off x="813661" y="193182"/>
            <a:ext cx="10337369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600" b="1" dirty="0" smtClean="0"/>
              <a:t>3. Izdelava vrtišča:</a:t>
            </a:r>
          </a:p>
          <a:p>
            <a:endParaRPr lang="sl-SI" sz="2800" b="1" dirty="0" smtClean="0">
              <a:solidFill>
                <a:srgbClr val="FF0000"/>
              </a:solidFill>
            </a:endParaRPr>
          </a:p>
          <a:p>
            <a:r>
              <a:rPr lang="sl-SI" sz="2800" b="1" dirty="0" smtClean="0">
                <a:solidFill>
                  <a:srgbClr val="FF0000"/>
                </a:solidFill>
              </a:rPr>
              <a:t>Dolžina lesene palčke: </a:t>
            </a:r>
            <a:r>
              <a:rPr lang="sl-SI" sz="2800" dirty="0" smtClean="0"/>
              <a:t>15 cm, izmeri in odreži (ostri del naj bo odrezan).                                          </a:t>
            </a:r>
          </a:p>
          <a:p>
            <a:endParaRPr lang="sl-SI" sz="2800" dirty="0" smtClean="0"/>
          </a:p>
          <a:p>
            <a:endParaRPr lang="sl-SI" sz="2800" dirty="0" smtClean="0"/>
          </a:p>
          <a:p>
            <a:endParaRPr lang="sl-SI" sz="2800" b="1" dirty="0" smtClean="0">
              <a:solidFill>
                <a:srgbClr val="FF0000"/>
              </a:solidFill>
            </a:endParaRPr>
          </a:p>
          <a:p>
            <a:endParaRPr lang="sl-SI" sz="2800" b="1" dirty="0" smtClean="0">
              <a:solidFill>
                <a:srgbClr val="FF0000"/>
              </a:solidFill>
            </a:endParaRPr>
          </a:p>
          <a:p>
            <a:endParaRPr lang="sl-SI" sz="2800" b="1" dirty="0" smtClean="0">
              <a:solidFill>
                <a:srgbClr val="FF0000"/>
              </a:solidFill>
            </a:endParaRPr>
          </a:p>
          <a:p>
            <a:r>
              <a:rPr lang="sl-SI" sz="2800" b="1" dirty="0" smtClean="0">
                <a:solidFill>
                  <a:srgbClr val="FF0000"/>
                </a:solidFill>
              </a:rPr>
              <a:t>Dolžina slamice: </a:t>
            </a:r>
            <a:r>
              <a:rPr lang="sl-SI" sz="2800" dirty="0" smtClean="0"/>
              <a:t>9,5 cm, izmeri in odreži (pregibni del slamice naj bo odrezan).    </a:t>
            </a:r>
            <a:endParaRPr lang="sl-SI" sz="2800" dirty="0"/>
          </a:p>
        </p:txBody>
      </p:sp>
      <p:pic>
        <p:nvPicPr>
          <p:cNvPr id="9" name="Slika 8" descr="Iz malega zraste veliko: oktober 2017">
            <a:hlinkClick r:id="rId2" tgtFrame="&quot;_blank&quot;"/>
          </p:cNvPr>
          <p:cNvPicPr/>
          <p:nvPr/>
        </p:nvPicPr>
        <p:blipFill>
          <a:blip r:embed="rId3" cstate="print"/>
          <a:srcRect t="32379" b="57269"/>
          <a:stretch>
            <a:fillRect/>
          </a:stretch>
        </p:blipFill>
        <p:spPr bwMode="auto">
          <a:xfrm>
            <a:off x="2741988" y="2314010"/>
            <a:ext cx="5762625" cy="44767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</p:pic>
      <p:cxnSp>
        <p:nvCxnSpPr>
          <p:cNvPr id="11" name="Raven konektor 10"/>
          <p:cNvCxnSpPr/>
          <p:nvPr/>
        </p:nvCxnSpPr>
        <p:spPr>
          <a:xfrm rot="16200000" flipH="1">
            <a:off x="3630478" y="2607589"/>
            <a:ext cx="1270861" cy="38745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aven povezovalnik 31"/>
          <p:cNvCxnSpPr/>
          <p:nvPr/>
        </p:nvCxnSpPr>
        <p:spPr>
          <a:xfrm>
            <a:off x="4289863" y="2927313"/>
            <a:ext cx="3808002" cy="186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aven povezovalnik 31"/>
          <p:cNvCxnSpPr/>
          <p:nvPr/>
        </p:nvCxnSpPr>
        <p:spPr>
          <a:xfrm rot="16200000" flipH="1">
            <a:off x="7900260" y="2739325"/>
            <a:ext cx="387458" cy="774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aven puščični povezovalnik 41"/>
          <p:cNvCxnSpPr/>
          <p:nvPr/>
        </p:nvCxnSpPr>
        <p:spPr>
          <a:xfrm rot="5400000" flipH="1" flipV="1">
            <a:off x="2844674" y="2629662"/>
            <a:ext cx="601001" cy="54047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PoljeZBesedilom 19"/>
          <p:cNvSpPr txBox="1"/>
          <p:nvPr/>
        </p:nvSpPr>
        <p:spPr>
          <a:xfrm>
            <a:off x="488196" y="3231397"/>
            <a:ext cx="38280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 smtClean="0"/>
              <a:t>Tega dela ne potrebuješ.</a:t>
            </a:r>
            <a:endParaRPr lang="sl-SI" sz="2800" dirty="0"/>
          </a:p>
        </p:txBody>
      </p:sp>
      <p:sp>
        <p:nvSpPr>
          <p:cNvPr id="22" name="PoljeZBesedilom 21"/>
          <p:cNvSpPr txBox="1"/>
          <p:nvPr/>
        </p:nvSpPr>
        <p:spPr>
          <a:xfrm>
            <a:off x="5656882" y="2960176"/>
            <a:ext cx="8679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15 cm</a:t>
            </a:r>
            <a:endParaRPr lang="sl-SI" dirty="0"/>
          </a:p>
        </p:txBody>
      </p:sp>
      <p:pic>
        <p:nvPicPr>
          <p:cNvPr id="23" name="Slika 22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xmlns:pic="http://schemas.openxmlformats.org/drawingml/2006/picture" xmlns:lc="http://schemas.openxmlformats.org/drawingml/2006/lockedCanvas" val="0"/>
              </a:ext>
            </a:extLst>
          </a:blip>
          <a:srcRect l="47852" r="46875"/>
          <a:stretch>
            <a:fillRect/>
          </a:stretch>
        </p:blipFill>
        <p:spPr bwMode="auto">
          <a:xfrm rot="16200000">
            <a:off x="5858000" y="2308883"/>
            <a:ext cx="357185" cy="5718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pic="http://schemas.openxmlformats.org/drawingml/2006/picture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pic="http://schemas.openxmlformats.org/drawingml/2006/picture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pic="http://schemas.openxmlformats.org/drawingml/2006/picture" xmlns:lc="http://schemas.openxmlformats.org/drawingml/2006/lockedCanvas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4" name="Raven konektor 23"/>
          <p:cNvCxnSpPr/>
          <p:nvPr/>
        </p:nvCxnSpPr>
        <p:spPr>
          <a:xfrm rot="16200000" flipH="1">
            <a:off x="4736024" y="5255217"/>
            <a:ext cx="1270861" cy="38745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Raven povezovalnik 31"/>
          <p:cNvCxnSpPr/>
          <p:nvPr/>
        </p:nvCxnSpPr>
        <p:spPr>
          <a:xfrm flipV="1">
            <a:off x="5377912" y="5478651"/>
            <a:ext cx="3363132" cy="1549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Raven povezovalnik 31"/>
          <p:cNvCxnSpPr/>
          <p:nvPr/>
        </p:nvCxnSpPr>
        <p:spPr>
          <a:xfrm rot="16200000" flipH="1">
            <a:off x="8525359" y="5301713"/>
            <a:ext cx="387458" cy="774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PoljeZBesedilom 27"/>
          <p:cNvSpPr txBox="1"/>
          <p:nvPr/>
        </p:nvSpPr>
        <p:spPr>
          <a:xfrm>
            <a:off x="6584197" y="5507064"/>
            <a:ext cx="8679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9,5 cm</a:t>
            </a:r>
            <a:endParaRPr lang="sl-SI" dirty="0"/>
          </a:p>
        </p:txBody>
      </p:sp>
      <p:cxnSp>
        <p:nvCxnSpPr>
          <p:cNvPr id="29" name="Raven puščični povezovalnik 41"/>
          <p:cNvCxnSpPr/>
          <p:nvPr/>
        </p:nvCxnSpPr>
        <p:spPr>
          <a:xfrm rot="5400000" flipH="1" flipV="1">
            <a:off x="3617006" y="5246293"/>
            <a:ext cx="601001" cy="54047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PoljeZBesedilom 29"/>
          <p:cNvSpPr txBox="1"/>
          <p:nvPr/>
        </p:nvSpPr>
        <p:spPr>
          <a:xfrm>
            <a:off x="640596" y="5793783"/>
            <a:ext cx="38280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 smtClean="0"/>
              <a:t>Tega dela ne potrebuješ.</a:t>
            </a:r>
            <a:endParaRPr lang="sl-SI" sz="2800" dirty="0"/>
          </a:p>
        </p:txBody>
      </p:sp>
      <p:sp>
        <p:nvSpPr>
          <p:cNvPr id="34" name="PoljeZBesedilom 33"/>
          <p:cNvSpPr txBox="1"/>
          <p:nvPr/>
        </p:nvSpPr>
        <p:spPr>
          <a:xfrm>
            <a:off x="7493431" y="6571281"/>
            <a:ext cx="458749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800" dirty="0" smtClean="0"/>
              <a:t>https://www.google.si/search?q=slamica&amp;newwindow=1&amp;sxsrf=ALeKk00lXm_f7QFeJRV0QT7</a:t>
            </a:r>
            <a:endParaRPr lang="sl-SI" sz="800" dirty="0"/>
          </a:p>
        </p:txBody>
      </p:sp>
    </p:spTree>
    <p:extLst>
      <p:ext uri="{BB962C8B-B14F-4D97-AF65-F5344CB8AC3E}">
        <p14:creationId xmlns="" xmlns:p14="http://schemas.microsoft.com/office/powerpoint/2010/main" val="249088317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jeZBesedilom 2"/>
          <p:cNvSpPr txBox="1"/>
          <p:nvPr/>
        </p:nvSpPr>
        <p:spPr>
          <a:xfrm>
            <a:off x="588936" y="251455"/>
            <a:ext cx="11679075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600" b="1" dirty="0" smtClean="0"/>
              <a:t>4. Sestava gugalnice nihalke:</a:t>
            </a:r>
          </a:p>
          <a:p>
            <a:endParaRPr lang="sl-SI" sz="900" b="1" dirty="0" smtClean="0"/>
          </a:p>
          <a:p>
            <a:r>
              <a:rPr lang="sl-SI" sz="2800" dirty="0" smtClean="0"/>
              <a:t>Vrtišče (leseno palčko) vstavi v slamico in oboje vtakni skozi luknji na nihajnem drogu.</a:t>
            </a:r>
          </a:p>
          <a:p>
            <a:r>
              <a:rPr lang="sl-SI" sz="2800" dirty="0" smtClean="0"/>
              <a:t>Nato leseno palčko skozi luknje pritrdi na stojali.</a:t>
            </a:r>
          </a:p>
          <a:p>
            <a:r>
              <a:rPr lang="sl-SI" sz="2800" dirty="0" smtClean="0"/>
              <a:t>Sestavljeno gugalnico zalepi na podlago. Pazi, da boš stojali zalepil/a v isti </a:t>
            </a:r>
            <a:r>
              <a:rPr lang="sl-SI" sz="2800" dirty="0" smtClean="0"/>
              <a:t>liniji enakomerno odmaknjeno od robov). </a:t>
            </a:r>
            <a:r>
              <a:rPr lang="sl-SI" sz="2800" dirty="0" smtClean="0"/>
              <a:t>Podlago lahko okrasiš s kamenčki, travo, peskom …  </a:t>
            </a:r>
          </a:p>
          <a:p>
            <a:endParaRPr lang="sl-SI" sz="2800" dirty="0" smtClean="0"/>
          </a:p>
          <a:p>
            <a:r>
              <a:rPr lang="sl-SI" sz="2800" dirty="0" smtClean="0"/>
              <a:t> </a:t>
            </a:r>
          </a:p>
          <a:p>
            <a:r>
              <a:rPr lang="sl-SI" sz="2800" dirty="0" smtClean="0"/>
              <a:t> </a:t>
            </a:r>
            <a:endParaRPr lang="sl-SI" sz="2800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62400" y="3208467"/>
            <a:ext cx="4599695" cy="3449770"/>
          </a:xfrm>
          <a:prstGeom prst="rect">
            <a:avLst/>
          </a:prstGeom>
        </p:spPr>
      </p:pic>
      <p:sp>
        <p:nvSpPr>
          <p:cNvPr id="5" name="PoljeZBesedilom 4"/>
          <p:cNvSpPr txBox="1"/>
          <p:nvPr/>
        </p:nvSpPr>
        <p:spPr>
          <a:xfrm>
            <a:off x="262712" y="3934023"/>
            <a:ext cx="43594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 smtClean="0"/>
              <a:t>Na sedalo lahko postaviš kakšno igračko/figurico.</a:t>
            </a:r>
            <a:endParaRPr lang="sl-SI" sz="2800" dirty="0"/>
          </a:p>
        </p:txBody>
      </p:sp>
      <p:sp>
        <p:nvSpPr>
          <p:cNvPr id="6" name="Pravokotnik 5"/>
          <p:cNvSpPr/>
          <p:nvPr/>
        </p:nvSpPr>
        <p:spPr>
          <a:xfrm>
            <a:off x="8933289" y="6465237"/>
            <a:ext cx="2815194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900" dirty="0" smtClean="0"/>
              <a:t>https://www.google.com/search?q=gugalnica+nihalka+i</a:t>
            </a:r>
            <a:endParaRPr lang="sl-SI" sz="900" dirty="0"/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985" y="4895879"/>
            <a:ext cx="2851092" cy="1602190"/>
          </a:xfrm>
          <a:prstGeom prst="rect">
            <a:avLst/>
          </a:prstGeom>
        </p:spPr>
      </p:pic>
      <p:sp>
        <p:nvSpPr>
          <p:cNvPr id="8" name="Pravokotnik 7"/>
          <p:cNvSpPr/>
          <p:nvPr/>
        </p:nvSpPr>
        <p:spPr>
          <a:xfrm>
            <a:off x="226521" y="6526429"/>
            <a:ext cx="3092513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900" dirty="0" smtClean="0"/>
              <a:t>https://www.google.com/search?q=kinder+igra%C4%8Dke&amp;rl</a:t>
            </a:r>
            <a:endParaRPr lang="sl-SI" sz="900" dirty="0"/>
          </a:p>
        </p:txBody>
      </p:sp>
    </p:spTree>
    <p:extLst>
      <p:ext uri="{BB962C8B-B14F-4D97-AF65-F5344CB8AC3E}">
        <p14:creationId xmlns="" xmlns:p14="http://schemas.microsoft.com/office/powerpoint/2010/main" val="249088317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5366" y="1445652"/>
            <a:ext cx="4032695" cy="3860444"/>
          </a:xfrm>
          <a:prstGeom prst="rect">
            <a:avLst/>
          </a:prstGeom>
        </p:spPr>
      </p:pic>
      <p:sp>
        <p:nvSpPr>
          <p:cNvPr id="3" name="Oblak 2"/>
          <p:cNvSpPr/>
          <p:nvPr/>
        </p:nvSpPr>
        <p:spPr>
          <a:xfrm>
            <a:off x="4881094" y="167425"/>
            <a:ext cx="4177665" cy="2808250"/>
          </a:xfrm>
          <a:prstGeom prst="cloudCallout">
            <a:avLst>
              <a:gd name="adj1" fmla="val -55628"/>
              <a:gd name="adj2" fmla="val 7045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l-SI" sz="2400" b="1" dirty="0" smtClean="0">
                <a:solidFill>
                  <a:schemeClr val="tx1"/>
                </a:solidFill>
              </a:rPr>
              <a:t>ŽELIM TI USPEŠEN TEHNIČNI DAN.</a:t>
            </a:r>
          </a:p>
          <a:p>
            <a:r>
              <a:rPr lang="sl-SI" sz="2400" b="1" dirty="0" smtClean="0">
                <a:solidFill>
                  <a:schemeClr val="tx1"/>
                </a:solidFill>
              </a:rPr>
              <a:t>POŠLJI MI SLIKO TVOJE GUGALNICE.</a:t>
            </a:r>
            <a:endParaRPr lang="sl-SI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2605673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787758" y="317716"/>
            <a:ext cx="10515600" cy="632330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sl-SI" sz="3000" dirty="0" smtClean="0"/>
              <a:t>Danes imaš tehnični dan. Izdelal/a boš gugalnico nihalko. </a:t>
            </a:r>
          </a:p>
          <a:p>
            <a:pPr marL="0" indent="0">
              <a:buNone/>
            </a:pPr>
            <a:r>
              <a:rPr lang="sl-SI" sz="3000" dirty="0" smtClean="0"/>
              <a:t>Pri prevzemu šolskih potrebščin si dobil/a material, ki ga boš potreboval/a. </a:t>
            </a:r>
          </a:p>
          <a:p>
            <a:pPr marL="0" indent="0">
              <a:buNone/>
            </a:pPr>
            <a:r>
              <a:rPr lang="sl-SI" sz="3000" dirty="0" smtClean="0"/>
              <a:t>Za izdelavo potrebuješ:</a:t>
            </a:r>
          </a:p>
          <a:p>
            <a:pPr>
              <a:buFontTx/>
              <a:buChar char="-"/>
            </a:pPr>
            <a:r>
              <a:rPr lang="sl-SI" sz="3000" dirty="0" smtClean="0"/>
              <a:t>trši A4 papir (za stojali in podlago), </a:t>
            </a:r>
          </a:p>
          <a:p>
            <a:pPr>
              <a:buFontTx/>
              <a:buChar char="-"/>
            </a:pPr>
            <a:r>
              <a:rPr lang="sl-SI" sz="3000" dirty="0"/>
              <a:t>t</a:t>
            </a:r>
            <a:r>
              <a:rPr lang="sl-SI" sz="3000" dirty="0" smtClean="0"/>
              <a:t>rši barvni papir (za nihajna drogova in sedalo),</a:t>
            </a:r>
          </a:p>
          <a:p>
            <a:pPr>
              <a:buFontTx/>
              <a:buChar char="-"/>
            </a:pPr>
            <a:r>
              <a:rPr lang="sl-SI" sz="3000" dirty="0" smtClean="0"/>
              <a:t>škarje, </a:t>
            </a:r>
          </a:p>
          <a:p>
            <a:pPr>
              <a:buFontTx/>
              <a:buChar char="-"/>
            </a:pPr>
            <a:r>
              <a:rPr lang="sl-SI" sz="3000" dirty="0"/>
              <a:t>r</a:t>
            </a:r>
            <a:r>
              <a:rPr lang="sl-SI" sz="3000" dirty="0" smtClean="0"/>
              <a:t>avnilo,</a:t>
            </a:r>
          </a:p>
          <a:p>
            <a:pPr>
              <a:buFontTx/>
              <a:buChar char="-"/>
            </a:pPr>
            <a:r>
              <a:rPr lang="sl-SI" sz="3000" dirty="0"/>
              <a:t>l</a:t>
            </a:r>
            <a:r>
              <a:rPr lang="sl-SI" sz="3000" dirty="0" smtClean="0"/>
              <a:t>epilo,</a:t>
            </a:r>
          </a:p>
          <a:p>
            <a:pPr>
              <a:buFontTx/>
              <a:buChar char="-"/>
            </a:pPr>
            <a:r>
              <a:rPr lang="sl-SI" sz="3000" dirty="0" smtClean="0"/>
              <a:t>leseno palčko,</a:t>
            </a:r>
          </a:p>
          <a:p>
            <a:pPr>
              <a:buFontTx/>
              <a:buChar char="-"/>
            </a:pPr>
            <a:r>
              <a:rPr lang="sl-SI" sz="3000" dirty="0" smtClean="0"/>
              <a:t>slamico,</a:t>
            </a:r>
          </a:p>
          <a:p>
            <a:pPr>
              <a:buFontTx/>
              <a:buChar char="-"/>
            </a:pPr>
            <a:r>
              <a:rPr lang="sl-SI" sz="3000" dirty="0"/>
              <a:t>š</a:t>
            </a:r>
            <a:r>
              <a:rPr lang="sl-SI" sz="3000" dirty="0" smtClean="0"/>
              <a:t>ilo,</a:t>
            </a:r>
          </a:p>
          <a:p>
            <a:pPr>
              <a:buFontTx/>
              <a:buChar char="-"/>
            </a:pPr>
            <a:r>
              <a:rPr lang="sl-SI" sz="3000" dirty="0"/>
              <a:t>l</a:t>
            </a:r>
            <a:r>
              <a:rPr lang="sl-SI" sz="3000" dirty="0" smtClean="0"/>
              <a:t>uknjač.</a:t>
            </a:r>
          </a:p>
          <a:p>
            <a:pPr>
              <a:buFontTx/>
              <a:buChar char="-"/>
            </a:pPr>
            <a:endParaRPr lang="sl-SI" dirty="0"/>
          </a:p>
        </p:txBody>
      </p:sp>
    </p:spTree>
    <p:extLst>
      <p:ext uri="{BB962C8B-B14F-4D97-AF65-F5344CB8AC3E}">
        <p14:creationId xmlns="" xmlns:p14="http://schemas.microsoft.com/office/powerpoint/2010/main" val="51890368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2" cstate="print"/>
          <a:srcRect l="21911"/>
          <a:stretch/>
        </p:blipFill>
        <p:spPr>
          <a:xfrm>
            <a:off x="3603468" y="1075352"/>
            <a:ext cx="5261846" cy="5053689"/>
          </a:xfrm>
          <a:prstGeom prst="rect">
            <a:avLst/>
          </a:prstGeom>
        </p:spPr>
      </p:pic>
      <p:sp>
        <p:nvSpPr>
          <p:cNvPr id="3" name="PoljeZBesedilom 2"/>
          <p:cNvSpPr txBox="1"/>
          <p:nvPr/>
        </p:nvSpPr>
        <p:spPr>
          <a:xfrm>
            <a:off x="372853" y="2507217"/>
            <a:ext cx="20986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b="1" dirty="0" smtClean="0"/>
              <a:t>STOJALO</a:t>
            </a:r>
            <a:endParaRPr lang="sl-SI" sz="2800" b="1" dirty="0"/>
          </a:p>
        </p:txBody>
      </p:sp>
      <p:sp>
        <p:nvSpPr>
          <p:cNvPr id="4" name="PoljeZBesedilom 3"/>
          <p:cNvSpPr txBox="1"/>
          <p:nvPr/>
        </p:nvSpPr>
        <p:spPr>
          <a:xfrm>
            <a:off x="10395219" y="2507217"/>
            <a:ext cx="15369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b="1" dirty="0" smtClean="0"/>
              <a:t>STOJALO</a:t>
            </a:r>
            <a:endParaRPr lang="sl-SI" sz="2800" b="1" dirty="0"/>
          </a:p>
        </p:txBody>
      </p:sp>
      <p:sp>
        <p:nvSpPr>
          <p:cNvPr id="5" name="PoljeZBesedilom 4"/>
          <p:cNvSpPr txBox="1"/>
          <p:nvPr/>
        </p:nvSpPr>
        <p:spPr>
          <a:xfrm>
            <a:off x="4180738" y="6129041"/>
            <a:ext cx="41073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b="1" dirty="0" smtClean="0"/>
              <a:t>NIHAJNI DROG, SEDALO</a:t>
            </a:r>
            <a:endParaRPr lang="sl-SI" sz="2800" b="1" dirty="0"/>
          </a:p>
        </p:txBody>
      </p:sp>
      <p:sp>
        <p:nvSpPr>
          <p:cNvPr id="6" name="PoljeZBesedilom 5"/>
          <p:cNvSpPr txBox="1"/>
          <p:nvPr/>
        </p:nvSpPr>
        <p:spPr>
          <a:xfrm>
            <a:off x="5709353" y="391424"/>
            <a:ext cx="19787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b="1" dirty="0" smtClean="0"/>
              <a:t>VRTIŠČE</a:t>
            </a:r>
            <a:endParaRPr lang="sl-SI" sz="2800" b="1" dirty="0"/>
          </a:p>
        </p:txBody>
      </p:sp>
      <p:cxnSp>
        <p:nvCxnSpPr>
          <p:cNvPr id="10" name="Raven puščični povezovalnik 9"/>
          <p:cNvCxnSpPr/>
          <p:nvPr/>
        </p:nvCxnSpPr>
        <p:spPr>
          <a:xfrm flipV="1">
            <a:off x="2049411" y="2757263"/>
            <a:ext cx="2083701" cy="23128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aven puščični povezovalnik 10"/>
          <p:cNvCxnSpPr/>
          <p:nvPr/>
        </p:nvCxnSpPr>
        <p:spPr>
          <a:xfrm flipH="1">
            <a:off x="7480092" y="2745698"/>
            <a:ext cx="2803160" cy="11565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aven puščični povezovalnik 19"/>
          <p:cNvCxnSpPr/>
          <p:nvPr/>
        </p:nvCxnSpPr>
        <p:spPr>
          <a:xfrm flipH="1">
            <a:off x="6490741" y="794723"/>
            <a:ext cx="44971" cy="1124018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Raven puščični povezovalnik 25"/>
          <p:cNvCxnSpPr/>
          <p:nvPr/>
        </p:nvCxnSpPr>
        <p:spPr>
          <a:xfrm flipV="1">
            <a:off x="4540801" y="2950083"/>
            <a:ext cx="840667" cy="3259312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Raven puščični povezovalnik 27"/>
          <p:cNvCxnSpPr/>
          <p:nvPr/>
        </p:nvCxnSpPr>
        <p:spPr>
          <a:xfrm flipH="1" flipV="1">
            <a:off x="6014266" y="3697167"/>
            <a:ext cx="1266521" cy="2512228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Slika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15575" y="6521185"/>
            <a:ext cx="2816596" cy="26215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65100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/>
          <p:cNvSpPr txBox="1"/>
          <p:nvPr/>
        </p:nvSpPr>
        <p:spPr>
          <a:xfrm>
            <a:off x="519448" y="466199"/>
            <a:ext cx="67227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600" b="1" dirty="0" smtClean="0"/>
              <a:t>1. Izdelava stojal:</a:t>
            </a:r>
            <a:endParaRPr lang="sl-SI" sz="3600" b="1" dirty="0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6337" r="2967"/>
          <a:stretch/>
        </p:blipFill>
        <p:spPr>
          <a:xfrm>
            <a:off x="1142727" y="1314269"/>
            <a:ext cx="5277849" cy="3820878"/>
          </a:xfrm>
          <a:prstGeom prst="rect">
            <a:avLst/>
          </a:prstGeom>
        </p:spPr>
      </p:pic>
      <p:sp>
        <p:nvSpPr>
          <p:cNvPr id="4" name="PoljeZBesedilom 3"/>
          <p:cNvSpPr txBox="1"/>
          <p:nvPr/>
        </p:nvSpPr>
        <p:spPr>
          <a:xfrm>
            <a:off x="4246536" y="97827"/>
            <a:ext cx="79454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b="1" dirty="0" smtClean="0">
                <a:solidFill>
                  <a:srgbClr val="FF0000"/>
                </a:solidFill>
              </a:rPr>
              <a:t>PAZI: List postavi </a:t>
            </a:r>
            <a:r>
              <a:rPr lang="sl-SI" sz="3200" b="1" dirty="0" smtClean="0">
                <a:solidFill>
                  <a:srgbClr val="FF0000"/>
                </a:solidFill>
              </a:rPr>
              <a:t>ležeče</a:t>
            </a:r>
            <a:r>
              <a:rPr lang="sl-SI" sz="3200" b="1" dirty="0" smtClean="0">
                <a:solidFill>
                  <a:srgbClr val="FF0000"/>
                </a:solidFill>
              </a:rPr>
              <a:t>.</a:t>
            </a:r>
            <a:r>
              <a:rPr lang="sl-SI" sz="3200" b="1" dirty="0" smtClean="0">
                <a:solidFill>
                  <a:srgbClr val="FF0000"/>
                </a:solidFill>
              </a:rPr>
              <a:t> Meriti začni od roba.</a:t>
            </a:r>
            <a:endParaRPr lang="sl-SI" sz="3200" b="1" dirty="0">
              <a:solidFill>
                <a:srgbClr val="FF0000"/>
              </a:solidFill>
            </a:endParaRPr>
          </a:p>
        </p:txBody>
      </p:sp>
      <p:cxnSp>
        <p:nvCxnSpPr>
          <p:cNvPr id="6" name="Raven puščični povezovalnik 5"/>
          <p:cNvCxnSpPr/>
          <p:nvPr/>
        </p:nvCxnSpPr>
        <p:spPr>
          <a:xfrm>
            <a:off x="3063845" y="3292827"/>
            <a:ext cx="257578" cy="669701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oljeZBesedilom 6"/>
          <p:cNvSpPr txBox="1"/>
          <p:nvPr/>
        </p:nvSpPr>
        <p:spPr>
          <a:xfrm>
            <a:off x="1090834" y="3866723"/>
            <a:ext cx="485293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b="1" dirty="0" smtClean="0"/>
              <a:t>Dolžina vodoravne črte: </a:t>
            </a:r>
          </a:p>
          <a:p>
            <a:r>
              <a:rPr lang="sl-SI" sz="2800" b="1" dirty="0" smtClean="0"/>
              <a:t>21 cm</a:t>
            </a:r>
            <a:endParaRPr lang="sl-SI" sz="2800" b="1" dirty="0"/>
          </a:p>
        </p:txBody>
      </p:sp>
      <p:cxnSp>
        <p:nvCxnSpPr>
          <p:cNvPr id="12" name="Raven puščični povezovalnik 11"/>
          <p:cNvCxnSpPr/>
          <p:nvPr/>
        </p:nvCxnSpPr>
        <p:spPr>
          <a:xfrm flipV="1">
            <a:off x="4740058" y="2007767"/>
            <a:ext cx="1961107" cy="106882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oljeZBesedilom 14"/>
          <p:cNvSpPr txBox="1"/>
          <p:nvPr/>
        </p:nvSpPr>
        <p:spPr>
          <a:xfrm>
            <a:off x="6785594" y="1419082"/>
            <a:ext cx="39923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b="1" dirty="0" smtClean="0"/>
              <a:t>Dolžina navpične črte: </a:t>
            </a:r>
          </a:p>
          <a:p>
            <a:r>
              <a:rPr lang="sl-SI" sz="2800" b="1" dirty="0" smtClean="0"/>
              <a:t>10 cm</a:t>
            </a:r>
            <a:endParaRPr lang="sl-SI" sz="2800" b="1" dirty="0"/>
          </a:p>
        </p:txBody>
      </p:sp>
      <p:sp>
        <p:nvSpPr>
          <p:cNvPr id="17" name="PoljeZBesedilom 16"/>
          <p:cNvSpPr txBox="1"/>
          <p:nvPr/>
        </p:nvSpPr>
        <p:spPr>
          <a:xfrm>
            <a:off x="-22374" y="1325619"/>
            <a:ext cx="9401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b="1" dirty="0" smtClean="0"/>
              <a:t>2 cm</a:t>
            </a:r>
            <a:endParaRPr lang="sl-SI" sz="2800" b="1" dirty="0"/>
          </a:p>
        </p:txBody>
      </p:sp>
      <p:cxnSp>
        <p:nvCxnSpPr>
          <p:cNvPr id="19" name="Raven puščični povezovalnik 18"/>
          <p:cNvCxnSpPr/>
          <p:nvPr/>
        </p:nvCxnSpPr>
        <p:spPr>
          <a:xfrm>
            <a:off x="862138" y="1894643"/>
            <a:ext cx="365461" cy="17751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aven puščični povezovalnik 20"/>
          <p:cNvCxnSpPr/>
          <p:nvPr/>
        </p:nvCxnSpPr>
        <p:spPr>
          <a:xfrm>
            <a:off x="862138" y="1660226"/>
            <a:ext cx="365461" cy="10305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Raven puščični povezovalnik 21"/>
          <p:cNvCxnSpPr/>
          <p:nvPr/>
        </p:nvCxnSpPr>
        <p:spPr>
          <a:xfrm>
            <a:off x="815446" y="2100716"/>
            <a:ext cx="467563" cy="27247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aven puščični povezovalnik 22"/>
          <p:cNvCxnSpPr/>
          <p:nvPr/>
        </p:nvCxnSpPr>
        <p:spPr>
          <a:xfrm>
            <a:off x="810600" y="1441804"/>
            <a:ext cx="656749" cy="10223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Raven puščični povezovalnik 23"/>
          <p:cNvCxnSpPr/>
          <p:nvPr/>
        </p:nvCxnSpPr>
        <p:spPr>
          <a:xfrm>
            <a:off x="552760" y="1981664"/>
            <a:ext cx="697783" cy="71121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Raven puščični povezovalnik 24"/>
          <p:cNvCxnSpPr/>
          <p:nvPr/>
        </p:nvCxnSpPr>
        <p:spPr>
          <a:xfrm>
            <a:off x="415735" y="2067261"/>
            <a:ext cx="789731" cy="99851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PoljeZBesedilom 41"/>
          <p:cNvSpPr txBox="1"/>
          <p:nvPr/>
        </p:nvSpPr>
        <p:spPr>
          <a:xfrm>
            <a:off x="5473687" y="2493758"/>
            <a:ext cx="9401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b="1" dirty="0" smtClean="0"/>
              <a:t>2 cm</a:t>
            </a:r>
            <a:endParaRPr lang="sl-SI" sz="2800" b="1" dirty="0"/>
          </a:p>
        </p:txBody>
      </p:sp>
      <p:cxnSp>
        <p:nvCxnSpPr>
          <p:cNvPr id="44" name="Raven puščični povezovalnik 43"/>
          <p:cNvCxnSpPr/>
          <p:nvPr/>
        </p:nvCxnSpPr>
        <p:spPr>
          <a:xfrm flipH="1" flipV="1">
            <a:off x="4701313" y="2486009"/>
            <a:ext cx="733629" cy="26161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Raven puščični povezovalnik 47"/>
          <p:cNvCxnSpPr/>
          <p:nvPr/>
        </p:nvCxnSpPr>
        <p:spPr>
          <a:xfrm flipH="1" flipV="1">
            <a:off x="4465132" y="2314319"/>
            <a:ext cx="1001823" cy="30765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Pravokotnik 40"/>
          <p:cNvSpPr/>
          <p:nvPr/>
        </p:nvSpPr>
        <p:spPr>
          <a:xfrm>
            <a:off x="7123203" y="2860799"/>
            <a:ext cx="4532177" cy="5587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45" name="Pravokotnik 44"/>
          <p:cNvSpPr/>
          <p:nvPr/>
        </p:nvSpPr>
        <p:spPr>
          <a:xfrm>
            <a:off x="7123203" y="3403796"/>
            <a:ext cx="4532177" cy="5587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46" name="Pravokotnik 45"/>
          <p:cNvSpPr/>
          <p:nvPr/>
        </p:nvSpPr>
        <p:spPr>
          <a:xfrm>
            <a:off x="7123203" y="3956643"/>
            <a:ext cx="4532177" cy="5587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47" name="Pravokotnik 46"/>
          <p:cNvSpPr/>
          <p:nvPr/>
        </p:nvSpPr>
        <p:spPr>
          <a:xfrm>
            <a:off x="7123203" y="4515375"/>
            <a:ext cx="4532177" cy="5587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49" name="Pravokotnik 48"/>
          <p:cNvSpPr/>
          <p:nvPr/>
        </p:nvSpPr>
        <p:spPr>
          <a:xfrm>
            <a:off x="7123203" y="5068222"/>
            <a:ext cx="4532177" cy="5587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50" name="Pravokotnik 49"/>
          <p:cNvSpPr/>
          <p:nvPr/>
        </p:nvSpPr>
        <p:spPr>
          <a:xfrm>
            <a:off x="7123203" y="2860799"/>
            <a:ext cx="552605" cy="54299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51" name="Pravokotnik 50"/>
          <p:cNvSpPr/>
          <p:nvPr/>
        </p:nvSpPr>
        <p:spPr>
          <a:xfrm>
            <a:off x="7123202" y="3394881"/>
            <a:ext cx="552605" cy="58542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52" name="Pravokotnik 51"/>
          <p:cNvSpPr/>
          <p:nvPr/>
        </p:nvSpPr>
        <p:spPr>
          <a:xfrm>
            <a:off x="7123201" y="3969062"/>
            <a:ext cx="552605" cy="56409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53" name="Pravokotnik 52"/>
          <p:cNvSpPr/>
          <p:nvPr/>
        </p:nvSpPr>
        <p:spPr>
          <a:xfrm>
            <a:off x="7123200" y="4531108"/>
            <a:ext cx="552605" cy="56380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54" name="Pravokotnik 53"/>
          <p:cNvSpPr/>
          <p:nvPr/>
        </p:nvSpPr>
        <p:spPr>
          <a:xfrm>
            <a:off x="7123200" y="5076025"/>
            <a:ext cx="552605" cy="55092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55" name="Pravokotnik 54"/>
          <p:cNvSpPr/>
          <p:nvPr/>
        </p:nvSpPr>
        <p:spPr>
          <a:xfrm>
            <a:off x="11102775" y="3411602"/>
            <a:ext cx="552605" cy="54299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56" name="Pravokotnik 55"/>
          <p:cNvSpPr/>
          <p:nvPr/>
        </p:nvSpPr>
        <p:spPr>
          <a:xfrm>
            <a:off x="11102774" y="4521322"/>
            <a:ext cx="552605" cy="54299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43" name="PoljeZBesedilom 42"/>
          <p:cNvSpPr txBox="1"/>
          <p:nvPr/>
        </p:nvSpPr>
        <p:spPr>
          <a:xfrm>
            <a:off x="7030652" y="2472702"/>
            <a:ext cx="7901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2 cm</a:t>
            </a:r>
            <a:endParaRPr lang="sl-SI" dirty="0"/>
          </a:p>
        </p:txBody>
      </p:sp>
      <p:sp>
        <p:nvSpPr>
          <p:cNvPr id="57" name="PoljeZBesedilom 56"/>
          <p:cNvSpPr txBox="1"/>
          <p:nvPr/>
        </p:nvSpPr>
        <p:spPr>
          <a:xfrm>
            <a:off x="6476707" y="2975238"/>
            <a:ext cx="7901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2 cm</a:t>
            </a:r>
            <a:endParaRPr lang="sl-SI" dirty="0"/>
          </a:p>
        </p:txBody>
      </p:sp>
      <p:sp>
        <p:nvSpPr>
          <p:cNvPr id="58" name="PoljeZBesedilom 57"/>
          <p:cNvSpPr txBox="1"/>
          <p:nvPr/>
        </p:nvSpPr>
        <p:spPr>
          <a:xfrm>
            <a:off x="6490632" y="3475130"/>
            <a:ext cx="7901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2 cm</a:t>
            </a:r>
            <a:endParaRPr lang="sl-SI" dirty="0"/>
          </a:p>
        </p:txBody>
      </p:sp>
      <p:sp>
        <p:nvSpPr>
          <p:cNvPr id="59" name="PoljeZBesedilom 58"/>
          <p:cNvSpPr txBox="1"/>
          <p:nvPr/>
        </p:nvSpPr>
        <p:spPr>
          <a:xfrm>
            <a:off x="6490632" y="4027591"/>
            <a:ext cx="7901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2 cm</a:t>
            </a:r>
            <a:endParaRPr lang="sl-SI" dirty="0"/>
          </a:p>
        </p:txBody>
      </p:sp>
      <p:sp>
        <p:nvSpPr>
          <p:cNvPr id="60" name="PoljeZBesedilom 59"/>
          <p:cNvSpPr txBox="1"/>
          <p:nvPr/>
        </p:nvSpPr>
        <p:spPr>
          <a:xfrm>
            <a:off x="6476706" y="4595695"/>
            <a:ext cx="7901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2 cm</a:t>
            </a:r>
            <a:endParaRPr lang="sl-SI" dirty="0"/>
          </a:p>
        </p:txBody>
      </p:sp>
      <p:sp>
        <p:nvSpPr>
          <p:cNvPr id="61" name="PoljeZBesedilom 60"/>
          <p:cNvSpPr txBox="1"/>
          <p:nvPr/>
        </p:nvSpPr>
        <p:spPr>
          <a:xfrm>
            <a:off x="6456396" y="5186286"/>
            <a:ext cx="7901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2 cm</a:t>
            </a:r>
            <a:endParaRPr lang="sl-SI" dirty="0"/>
          </a:p>
        </p:txBody>
      </p:sp>
      <p:sp>
        <p:nvSpPr>
          <p:cNvPr id="62" name="PoljeZBesedilom 61"/>
          <p:cNvSpPr txBox="1"/>
          <p:nvPr/>
        </p:nvSpPr>
        <p:spPr>
          <a:xfrm>
            <a:off x="11053610" y="2984584"/>
            <a:ext cx="7901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2 cm</a:t>
            </a:r>
            <a:endParaRPr lang="sl-SI" dirty="0"/>
          </a:p>
        </p:txBody>
      </p:sp>
      <p:sp>
        <p:nvSpPr>
          <p:cNvPr id="63" name="PoljeZBesedilom 62"/>
          <p:cNvSpPr txBox="1"/>
          <p:nvPr/>
        </p:nvSpPr>
        <p:spPr>
          <a:xfrm>
            <a:off x="10382915" y="3475135"/>
            <a:ext cx="7901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2 cm</a:t>
            </a:r>
            <a:endParaRPr lang="sl-SI" dirty="0"/>
          </a:p>
        </p:txBody>
      </p:sp>
      <p:sp>
        <p:nvSpPr>
          <p:cNvPr id="64" name="PoljeZBesedilom 63"/>
          <p:cNvSpPr txBox="1"/>
          <p:nvPr/>
        </p:nvSpPr>
        <p:spPr>
          <a:xfrm>
            <a:off x="10984017" y="4120444"/>
            <a:ext cx="7901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2 cm</a:t>
            </a:r>
            <a:endParaRPr lang="sl-SI" dirty="0"/>
          </a:p>
        </p:txBody>
      </p:sp>
      <p:sp>
        <p:nvSpPr>
          <p:cNvPr id="65" name="PoljeZBesedilom 64"/>
          <p:cNvSpPr txBox="1"/>
          <p:nvPr/>
        </p:nvSpPr>
        <p:spPr>
          <a:xfrm>
            <a:off x="10487376" y="4673291"/>
            <a:ext cx="7901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2 cm</a:t>
            </a:r>
            <a:endParaRPr lang="sl-SI" dirty="0"/>
          </a:p>
        </p:txBody>
      </p:sp>
      <p:cxnSp>
        <p:nvCxnSpPr>
          <p:cNvPr id="74" name="Raven povezovalnik 73"/>
          <p:cNvCxnSpPr/>
          <p:nvPr/>
        </p:nvCxnSpPr>
        <p:spPr>
          <a:xfrm>
            <a:off x="11102774" y="3411602"/>
            <a:ext cx="552605" cy="54299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6" name="Raven povezovalnik 75"/>
          <p:cNvCxnSpPr/>
          <p:nvPr/>
        </p:nvCxnSpPr>
        <p:spPr>
          <a:xfrm flipV="1">
            <a:off x="11102774" y="3423433"/>
            <a:ext cx="552605" cy="53559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9" name="Raven povezovalnik 78"/>
          <p:cNvCxnSpPr/>
          <p:nvPr/>
        </p:nvCxnSpPr>
        <p:spPr>
          <a:xfrm>
            <a:off x="11102774" y="4540974"/>
            <a:ext cx="552605" cy="53505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1" name="Raven povezovalnik 80"/>
          <p:cNvCxnSpPr/>
          <p:nvPr/>
        </p:nvCxnSpPr>
        <p:spPr>
          <a:xfrm flipV="1">
            <a:off x="11102774" y="4531108"/>
            <a:ext cx="552605" cy="51933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3" name="Raven povezovalnik 82"/>
          <p:cNvCxnSpPr/>
          <p:nvPr/>
        </p:nvCxnSpPr>
        <p:spPr>
          <a:xfrm>
            <a:off x="7123200" y="5626954"/>
            <a:ext cx="453217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PoljeZBesedilom 83"/>
          <p:cNvSpPr txBox="1"/>
          <p:nvPr/>
        </p:nvSpPr>
        <p:spPr>
          <a:xfrm>
            <a:off x="8680362" y="5698290"/>
            <a:ext cx="11039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b="1" dirty="0" smtClean="0">
                <a:solidFill>
                  <a:srgbClr val="FF0000"/>
                </a:solidFill>
              </a:rPr>
              <a:t>21 cm</a:t>
            </a:r>
            <a:endParaRPr lang="sl-SI" sz="2400" b="1" dirty="0">
              <a:solidFill>
                <a:srgbClr val="FF0000"/>
              </a:solidFill>
            </a:endParaRPr>
          </a:p>
        </p:txBody>
      </p:sp>
      <p:cxnSp>
        <p:nvCxnSpPr>
          <p:cNvPr id="86" name="Raven povezovalnik 85"/>
          <p:cNvCxnSpPr/>
          <p:nvPr/>
        </p:nvCxnSpPr>
        <p:spPr>
          <a:xfrm>
            <a:off x="11655379" y="2860799"/>
            <a:ext cx="0" cy="276615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PoljeZBesedilom 87"/>
          <p:cNvSpPr txBox="1"/>
          <p:nvPr/>
        </p:nvSpPr>
        <p:spPr>
          <a:xfrm rot="5400000">
            <a:off x="11367947" y="4042084"/>
            <a:ext cx="11197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b="1" dirty="0" smtClean="0">
                <a:solidFill>
                  <a:srgbClr val="FF0000"/>
                </a:solidFill>
              </a:rPr>
              <a:t>10 cm</a:t>
            </a:r>
            <a:endParaRPr lang="sl-SI" sz="2400" b="1" dirty="0">
              <a:solidFill>
                <a:srgbClr val="FF0000"/>
              </a:solidFill>
            </a:endParaRPr>
          </a:p>
        </p:txBody>
      </p:sp>
      <p:cxnSp>
        <p:nvCxnSpPr>
          <p:cNvPr id="97" name="Raven povezovalnik 96"/>
          <p:cNvCxnSpPr/>
          <p:nvPr/>
        </p:nvCxnSpPr>
        <p:spPr>
          <a:xfrm flipV="1">
            <a:off x="1205466" y="2964394"/>
            <a:ext cx="3510618" cy="15266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Raven povezovalnik 102"/>
          <p:cNvCxnSpPr/>
          <p:nvPr/>
        </p:nvCxnSpPr>
        <p:spPr>
          <a:xfrm>
            <a:off x="4591220" y="1419082"/>
            <a:ext cx="144778" cy="155615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70242023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1851" b="10543"/>
          <a:stretch/>
        </p:blipFill>
        <p:spPr>
          <a:xfrm>
            <a:off x="401122" y="1888761"/>
            <a:ext cx="5305383" cy="3087973"/>
          </a:xfrm>
          <a:prstGeom prst="rect">
            <a:avLst/>
          </a:prstGeom>
        </p:spPr>
      </p:pic>
      <p:sp>
        <p:nvSpPr>
          <p:cNvPr id="3" name="PoljeZBesedilom 2"/>
          <p:cNvSpPr txBox="1"/>
          <p:nvPr/>
        </p:nvSpPr>
        <p:spPr>
          <a:xfrm>
            <a:off x="377243" y="372952"/>
            <a:ext cx="84955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 smtClean="0"/>
              <a:t>To narišeš na isti list dvakrat (za izdelavo dveh stojal).</a:t>
            </a:r>
            <a:endParaRPr lang="sl-SI" sz="2800" dirty="0"/>
          </a:p>
        </p:txBody>
      </p:sp>
      <p:sp>
        <p:nvSpPr>
          <p:cNvPr id="6" name="Polokvir 5"/>
          <p:cNvSpPr/>
          <p:nvPr/>
        </p:nvSpPr>
        <p:spPr>
          <a:xfrm>
            <a:off x="3940935" y="1931831"/>
            <a:ext cx="373488" cy="309093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solidFill>
                <a:schemeClr val="tx1"/>
              </a:solidFill>
            </a:endParaRPr>
          </a:p>
        </p:txBody>
      </p:sp>
      <p:sp>
        <p:nvSpPr>
          <p:cNvPr id="7" name="Polokvir 6"/>
          <p:cNvSpPr/>
          <p:nvPr/>
        </p:nvSpPr>
        <p:spPr>
          <a:xfrm rot="16200000">
            <a:off x="3940935" y="2921096"/>
            <a:ext cx="373488" cy="309093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solidFill>
                <a:schemeClr val="tx1"/>
              </a:solidFill>
            </a:endParaRPr>
          </a:p>
        </p:txBody>
      </p:sp>
      <p:sp>
        <p:nvSpPr>
          <p:cNvPr id="8" name="PoljeZBesedilom 7"/>
          <p:cNvSpPr txBox="1"/>
          <p:nvPr/>
        </p:nvSpPr>
        <p:spPr>
          <a:xfrm>
            <a:off x="4591319" y="2745873"/>
            <a:ext cx="12375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 smtClean="0"/>
              <a:t>10 cm</a:t>
            </a:r>
            <a:endParaRPr lang="sl-SI" sz="2800" dirty="0"/>
          </a:p>
        </p:txBody>
      </p:sp>
      <p:cxnSp>
        <p:nvCxnSpPr>
          <p:cNvPr id="10" name="Raven puščični povezovalnik 9"/>
          <p:cNvCxnSpPr/>
          <p:nvPr/>
        </p:nvCxnSpPr>
        <p:spPr>
          <a:xfrm flipH="1" flipV="1">
            <a:off x="4056845" y="2535585"/>
            <a:ext cx="579550" cy="33042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olokvir 11"/>
          <p:cNvSpPr/>
          <p:nvPr/>
        </p:nvSpPr>
        <p:spPr>
          <a:xfrm rot="16200000">
            <a:off x="3985063" y="4370905"/>
            <a:ext cx="373488" cy="309093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solidFill>
                <a:schemeClr val="tx1"/>
              </a:solidFill>
            </a:endParaRPr>
          </a:p>
        </p:txBody>
      </p:sp>
      <p:sp>
        <p:nvSpPr>
          <p:cNvPr id="13" name="Polokvir 12"/>
          <p:cNvSpPr/>
          <p:nvPr/>
        </p:nvSpPr>
        <p:spPr>
          <a:xfrm>
            <a:off x="3973132" y="3269093"/>
            <a:ext cx="309094" cy="292181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solidFill>
                <a:schemeClr val="tx1"/>
              </a:solidFill>
            </a:endParaRPr>
          </a:p>
        </p:txBody>
      </p:sp>
      <p:cxnSp>
        <p:nvCxnSpPr>
          <p:cNvPr id="15" name="Raven puščični povezovalnik 14"/>
          <p:cNvCxnSpPr/>
          <p:nvPr/>
        </p:nvCxnSpPr>
        <p:spPr>
          <a:xfrm flipH="1">
            <a:off x="4127681" y="3475278"/>
            <a:ext cx="508714" cy="58346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Polokvir 20"/>
          <p:cNvSpPr/>
          <p:nvPr/>
        </p:nvSpPr>
        <p:spPr>
          <a:xfrm rot="10800000">
            <a:off x="3577395" y="1516621"/>
            <a:ext cx="386366" cy="407556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solidFill>
                <a:schemeClr val="tx1"/>
              </a:solidFill>
            </a:endParaRPr>
          </a:p>
        </p:txBody>
      </p:sp>
      <p:sp>
        <p:nvSpPr>
          <p:cNvPr id="23" name="Polokvir 22"/>
          <p:cNvSpPr/>
          <p:nvPr/>
        </p:nvSpPr>
        <p:spPr>
          <a:xfrm rot="16200000">
            <a:off x="1115459" y="1527216"/>
            <a:ext cx="386366" cy="407556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solidFill>
                <a:schemeClr val="tx1"/>
              </a:solidFill>
            </a:endParaRPr>
          </a:p>
        </p:txBody>
      </p:sp>
      <p:sp>
        <p:nvSpPr>
          <p:cNvPr id="24" name="PoljeZBesedilom 23"/>
          <p:cNvSpPr txBox="1"/>
          <p:nvPr/>
        </p:nvSpPr>
        <p:spPr>
          <a:xfrm>
            <a:off x="2142586" y="1408611"/>
            <a:ext cx="12375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 smtClean="0"/>
              <a:t>21 cm</a:t>
            </a:r>
            <a:endParaRPr lang="sl-SI" sz="2800" dirty="0"/>
          </a:p>
        </p:txBody>
      </p:sp>
      <p:cxnSp>
        <p:nvCxnSpPr>
          <p:cNvPr id="28" name="Raven povezovalnik 10"/>
          <p:cNvCxnSpPr/>
          <p:nvPr/>
        </p:nvCxnSpPr>
        <p:spPr>
          <a:xfrm>
            <a:off x="1004552" y="3262387"/>
            <a:ext cx="2959209" cy="0"/>
          </a:xfrm>
          <a:prstGeom prst="line">
            <a:avLst/>
          </a:prstGeom>
          <a:ln w="28575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Raven puščični povezovalnik 9"/>
          <p:cNvCxnSpPr/>
          <p:nvPr/>
        </p:nvCxnSpPr>
        <p:spPr>
          <a:xfrm rot="5400000">
            <a:off x="3165530" y="1081006"/>
            <a:ext cx="960896" cy="48819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21171679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1851" b="10543"/>
          <a:stretch/>
        </p:blipFill>
        <p:spPr>
          <a:xfrm>
            <a:off x="401122" y="1888761"/>
            <a:ext cx="5305383" cy="3087973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6671" y="2981993"/>
            <a:ext cx="5009616" cy="3757213"/>
          </a:xfrm>
          <a:prstGeom prst="rect">
            <a:avLst/>
          </a:prstGeom>
        </p:spPr>
      </p:pic>
      <p:sp>
        <p:nvSpPr>
          <p:cNvPr id="5" name="PoljeZBesedilom 4"/>
          <p:cNvSpPr txBox="1"/>
          <p:nvPr/>
        </p:nvSpPr>
        <p:spPr>
          <a:xfrm>
            <a:off x="6943240" y="829160"/>
            <a:ext cx="505244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l-SI" sz="2800" dirty="0" smtClean="0"/>
          </a:p>
          <a:p>
            <a:r>
              <a:rPr lang="sl-SI" sz="2800" dirty="0" smtClean="0"/>
              <a:t>Pazi, da tega dela ne poškoduješ!</a:t>
            </a:r>
          </a:p>
          <a:p>
            <a:r>
              <a:rPr lang="sl-SI" sz="2800" dirty="0" smtClean="0"/>
              <a:t>Potreboval/a ga boš za podlago. Nanj boš pritrdil/a gugalnico.</a:t>
            </a:r>
            <a:endParaRPr lang="sl-SI" sz="2800" dirty="0"/>
          </a:p>
        </p:txBody>
      </p:sp>
      <p:sp>
        <p:nvSpPr>
          <p:cNvPr id="6" name="Polokvir 5"/>
          <p:cNvSpPr/>
          <p:nvPr/>
        </p:nvSpPr>
        <p:spPr>
          <a:xfrm>
            <a:off x="3940935" y="1931831"/>
            <a:ext cx="373488" cy="309093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solidFill>
                <a:schemeClr val="tx1"/>
              </a:solidFill>
            </a:endParaRPr>
          </a:p>
        </p:txBody>
      </p:sp>
      <p:sp>
        <p:nvSpPr>
          <p:cNvPr id="7" name="Polokvir 6"/>
          <p:cNvSpPr/>
          <p:nvPr/>
        </p:nvSpPr>
        <p:spPr>
          <a:xfrm rot="16200000">
            <a:off x="3940935" y="2921096"/>
            <a:ext cx="373488" cy="309093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solidFill>
                <a:schemeClr val="tx1"/>
              </a:solidFill>
            </a:endParaRPr>
          </a:p>
        </p:txBody>
      </p:sp>
      <p:sp>
        <p:nvSpPr>
          <p:cNvPr id="8" name="PoljeZBesedilom 7"/>
          <p:cNvSpPr txBox="1"/>
          <p:nvPr/>
        </p:nvSpPr>
        <p:spPr>
          <a:xfrm>
            <a:off x="4591319" y="2745873"/>
            <a:ext cx="12375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 smtClean="0"/>
              <a:t>10 cm</a:t>
            </a:r>
            <a:endParaRPr lang="sl-SI" sz="2800" dirty="0"/>
          </a:p>
        </p:txBody>
      </p:sp>
      <p:cxnSp>
        <p:nvCxnSpPr>
          <p:cNvPr id="10" name="Raven puščični povezovalnik 9"/>
          <p:cNvCxnSpPr/>
          <p:nvPr/>
        </p:nvCxnSpPr>
        <p:spPr>
          <a:xfrm flipH="1" flipV="1">
            <a:off x="4056845" y="2535585"/>
            <a:ext cx="579550" cy="33042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olokvir 11"/>
          <p:cNvSpPr/>
          <p:nvPr/>
        </p:nvSpPr>
        <p:spPr>
          <a:xfrm rot="16200000">
            <a:off x="3985063" y="4370905"/>
            <a:ext cx="373488" cy="309093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solidFill>
                <a:schemeClr val="tx1"/>
              </a:solidFill>
            </a:endParaRPr>
          </a:p>
        </p:txBody>
      </p:sp>
      <p:sp>
        <p:nvSpPr>
          <p:cNvPr id="13" name="Polokvir 12"/>
          <p:cNvSpPr/>
          <p:nvPr/>
        </p:nvSpPr>
        <p:spPr>
          <a:xfrm>
            <a:off x="3973132" y="3269093"/>
            <a:ext cx="309094" cy="292181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solidFill>
                <a:schemeClr val="tx1"/>
              </a:solidFill>
            </a:endParaRPr>
          </a:p>
        </p:txBody>
      </p:sp>
      <p:cxnSp>
        <p:nvCxnSpPr>
          <p:cNvPr id="15" name="Raven puščični povezovalnik 14"/>
          <p:cNvCxnSpPr/>
          <p:nvPr/>
        </p:nvCxnSpPr>
        <p:spPr>
          <a:xfrm flipH="1">
            <a:off x="4127681" y="3475278"/>
            <a:ext cx="508714" cy="58346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Polokvir 20"/>
          <p:cNvSpPr/>
          <p:nvPr/>
        </p:nvSpPr>
        <p:spPr>
          <a:xfrm rot="10800000">
            <a:off x="3577395" y="1516621"/>
            <a:ext cx="386366" cy="407556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solidFill>
                <a:schemeClr val="tx1"/>
              </a:solidFill>
            </a:endParaRPr>
          </a:p>
        </p:txBody>
      </p:sp>
      <p:sp>
        <p:nvSpPr>
          <p:cNvPr id="23" name="Polokvir 22"/>
          <p:cNvSpPr/>
          <p:nvPr/>
        </p:nvSpPr>
        <p:spPr>
          <a:xfrm rot="16200000">
            <a:off x="1115459" y="1527216"/>
            <a:ext cx="386366" cy="407556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solidFill>
                <a:schemeClr val="tx1"/>
              </a:solidFill>
            </a:endParaRPr>
          </a:p>
        </p:txBody>
      </p:sp>
      <p:sp>
        <p:nvSpPr>
          <p:cNvPr id="24" name="PoljeZBesedilom 23"/>
          <p:cNvSpPr txBox="1"/>
          <p:nvPr/>
        </p:nvSpPr>
        <p:spPr>
          <a:xfrm>
            <a:off x="2142586" y="1408611"/>
            <a:ext cx="12375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 smtClean="0"/>
              <a:t>21 cm</a:t>
            </a:r>
            <a:endParaRPr lang="sl-SI" sz="2800" dirty="0"/>
          </a:p>
        </p:txBody>
      </p:sp>
      <p:cxnSp>
        <p:nvCxnSpPr>
          <p:cNvPr id="26" name="Raven puščični povezovalnik 25"/>
          <p:cNvCxnSpPr/>
          <p:nvPr/>
        </p:nvCxnSpPr>
        <p:spPr>
          <a:xfrm flipH="1" flipV="1">
            <a:off x="3053814" y="4778597"/>
            <a:ext cx="410603" cy="82371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PoljeZBesedilom 30"/>
          <p:cNvSpPr txBox="1"/>
          <p:nvPr/>
        </p:nvSpPr>
        <p:spPr>
          <a:xfrm>
            <a:off x="743919" y="5609138"/>
            <a:ext cx="4921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 smtClean="0"/>
              <a:t>Tega delčka ne boš potreboval/a. </a:t>
            </a:r>
            <a:endParaRPr lang="sl-SI" sz="2800" dirty="0"/>
          </a:p>
        </p:txBody>
      </p:sp>
      <p:cxnSp>
        <p:nvCxnSpPr>
          <p:cNvPr id="33" name="Raven puščični povezovalnik 32"/>
          <p:cNvCxnSpPr/>
          <p:nvPr/>
        </p:nvCxnSpPr>
        <p:spPr>
          <a:xfrm flipH="1">
            <a:off x="10264462" y="2888898"/>
            <a:ext cx="283335" cy="92324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aven povezovalnik 10"/>
          <p:cNvCxnSpPr/>
          <p:nvPr/>
        </p:nvCxnSpPr>
        <p:spPr>
          <a:xfrm>
            <a:off x="1004552" y="3262387"/>
            <a:ext cx="2959209" cy="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aven povezovalnik 18"/>
          <p:cNvCxnSpPr/>
          <p:nvPr/>
        </p:nvCxnSpPr>
        <p:spPr>
          <a:xfrm flipH="1" flipV="1">
            <a:off x="6812924" y="4976734"/>
            <a:ext cx="2498502" cy="270456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Raven povezovalnik 10"/>
          <p:cNvCxnSpPr/>
          <p:nvPr/>
        </p:nvCxnSpPr>
        <p:spPr>
          <a:xfrm>
            <a:off x="932227" y="4708896"/>
            <a:ext cx="3081834" cy="10338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Raven povezovalnik 10"/>
          <p:cNvCxnSpPr/>
          <p:nvPr/>
        </p:nvCxnSpPr>
        <p:spPr>
          <a:xfrm rot="16200000" flipV="1">
            <a:off x="2440985" y="3370883"/>
            <a:ext cx="3099662" cy="77489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Raven povezovalnik 10"/>
          <p:cNvCxnSpPr/>
          <p:nvPr/>
        </p:nvCxnSpPr>
        <p:spPr>
          <a:xfrm>
            <a:off x="823739" y="609594"/>
            <a:ext cx="1826471" cy="18088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PoljeZBesedilom 38"/>
          <p:cNvSpPr txBox="1"/>
          <p:nvPr/>
        </p:nvSpPr>
        <p:spPr>
          <a:xfrm>
            <a:off x="2758698" y="348712"/>
            <a:ext cx="48277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b="1" dirty="0" smtClean="0">
                <a:solidFill>
                  <a:srgbClr val="FF0000"/>
                </a:solidFill>
              </a:rPr>
              <a:t>Prekinjena črta pomeni izreži!</a:t>
            </a:r>
            <a:endParaRPr lang="sl-SI" sz="2800" b="1" dirty="0">
              <a:solidFill>
                <a:srgbClr val="FF0000"/>
              </a:solidFill>
            </a:endParaRPr>
          </a:p>
        </p:txBody>
      </p:sp>
      <p:cxnSp>
        <p:nvCxnSpPr>
          <p:cNvPr id="41" name="Raven puščični povezovalnik 14"/>
          <p:cNvCxnSpPr/>
          <p:nvPr/>
        </p:nvCxnSpPr>
        <p:spPr>
          <a:xfrm rot="10800000" flipV="1">
            <a:off x="4969757" y="1604074"/>
            <a:ext cx="1919241" cy="68527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21171679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6605" y="1817301"/>
            <a:ext cx="4666444" cy="3499833"/>
          </a:xfrm>
          <a:prstGeom prst="rect">
            <a:avLst/>
          </a:prstGeom>
        </p:spPr>
      </p:pic>
      <p:sp>
        <p:nvSpPr>
          <p:cNvPr id="3" name="PoljeZBesedilom 2"/>
          <p:cNvSpPr txBox="1"/>
          <p:nvPr/>
        </p:nvSpPr>
        <p:spPr>
          <a:xfrm>
            <a:off x="3268472" y="391715"/>
            <a:ext cx="45153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 smtClean="0"/>
              <a:t>Dobil/a si tri dele:</a:t>
            </a:r>
          </a:p>
        </p:txBody>
      </p:sp>
      <p:cxnSp>
        <p:nvCxnSpPr>
          <p:cNvPr id="10" name="Raven puščični povezovalnik 8"/>
          <p:cNvCxnSpPr/>
          <p:nvPr/>
        </p:nvCxnSpPr>
        <p:spPr>
          <a:xfrm>
            <a:off x="2518475" y="2464231"/>
            <a:ext cx="1739082" cy="1497224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aven puščični povezovalnik 8"/>
          <p:cNvCxnSpPr/>
          <p:nvPr/>
        </p:nvCxnSpPr>
        <p:spPr>
          <a:xfrm>
            <a:off x="2549471" y="2309247"/>
            <a:ext cx="2131707" cy="309022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oljeZBesedilom 14"/>
          <p:cNvSpPr txBox="1"/>
          <p:nvPr/>
        </p:nvSpPr>
        <p:spPr>
          <a:xfrm>
            <a:off x="1394847" y="1875296"/>
            <a:ext cx="139484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 smtClean="0"/>
              <a:t>dva za stojali</a:t>
            </a:r>
            <a:endParaRPr lang="sl-SI" sz="2800" dirty="0"/>
          </a:p>
        </p:txBody>
      </p:sp>
      <p:cxnSp>
        <p:nvCxnSpPr>
          <p:cNvPr id="16" name="Raven puščični povezovalnik 8"/>
          <p:cNvCxnSpPr/>
          <p:nvPr/>
        </p:nvCxnSpPr>
        <p:spPr>
          <a:xfrm rot="10800000" flipV="1">
            <a:off x="7826645" y="2038027"/>
            <a:ext cx="2038027" cy="1340604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PoljeZBesedilom 18"/>
          <p:cNvSpPr txBox="1"/>
          <p:nvPr/>
        </p:nvSpPr>
        <p:spPr>
          <a:xfrm>
            <a:off x="9864671" y="1526583"/>
            <a:ext cx="17745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 smtClean="0"/>
              <a:t>enega za podlago</a:t>
            </a:r>
            <a:endParaRPr lang="sl-SI" sz="2800" dirty="0"/>
          </a:p>
        </p:txBody>
      </p:sp>
    </p:spTree>
    <p:extLst>
      <p:ext uri="{BB962C8B-B14F-4D97-AF65-F5344CB8AC3E}">
        <p14:creationId xmlns="" xmlns:p14="http://schemas.microsoft.com/office/powerpoint/2010/main" val="296065606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1273"/>
          <a:stretch/>
        </p:blipFill>
        <p:spPr>
          <a:xfrm>
            <a:off x="7282100" y="1253162"/>
            <a:ext cx="3767427" cy="2507048"/>
          </a:xfrm>
          <a:prstGeom prst="rect">
            <a:avLst/>
          </a:prstGeom>
        </p:spPr>
      </p:pic>
      <p:sp>
        <p:nvSpPr>
          <p:cNvPr id="5" name="PoljeZBesedilom 4"/>
          <p:cNvSpPr txBox="1"/>
          <p:nvPr/>
        </p:nvSpPr>
        <p:spPr>
          <a:xfrm>
            <a:off x="617829" y="2623802"/>
            <a:ext cx="465830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 smtClean="0"/>
              <a:t>Na delih, kjer so bile narisane pike, narediš zareze (upogneš).</a:t>
            </a:r>
            <a:endParaRPr lang="sl-SI" sz="2800" dirty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0289" y="3867144"/>
            <a:ext cx="3736963" cy="2802722"/>
          </a:xfrm>
          <a:prstGeom prst="rect">
            <a:avLst/>
          </a:prstGeom>
        </p:spPr>
      </p:pic>
      <p:sp>
        <p:nvSpPr>
          <p:cNvPr id="7" name="PoljeZBesedilom 6"/>
          <p:cNvSpPr txBox="1"/>
          <p:nvPr/>
        </p:nvSpPr>
        <p:spPr>
          <a:xfrm>
            <a:off x="3378631" y="4234420"/>
            <a:ext cx="37664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 smtClean="0"/>
              <a:t>Izrežeš </a:t>
            </a:r>
            <a:r>
              <a:rPr lang="sl-SI" sz="2800" dirty="0" smtClean="0">
                <a:solidFill>
                  <a:srgbClr val="FF0000"/>
                </a:solidFill>
              </a:rPr>
              <a:t>samo en </a:t>
            </a:r>
            <a:r>
              <a:rPr lang="sl-SI" sz="2800" dirty="0" smtClean="0"/>
              <a:t>kvadrat (kot kaže slika).</a:t>
            </a:r>
            <a:endParaRPr lang="sl-SI" sz="2800" dirty="0"/>
          </a:p>
        </p:txBody>
      </p:sp>
      <p:cxnSp>
        <p:nvCxnSpPr>
          <p:cNvPr id="9" name="Raven puščični povezovalnik 8"/>
          <p:cNvCxnSpPr/>
          <p:nvPr/>
        </p:nvCxnSpPr>
        <p:spPr>
          <a:xfrm>
            <a:off x="6066167" y="4850630"/>
            <a:ext cx="1996225" cy="1009366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aven puščični povezovalnik 11"/>
          <p:cNvCxnSpPr/>
          <p:nvPr/>
        </p:nvCxnSpPr>
        <p:spPr>
          <a:xfrm flipV="1">
            <a:off x="6067586" y="3069977"/>
            <a:ext cx="1975926" cy="1223054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oljeZBesedilom 13"/>
          <p:cNvSpPr txBox="1"/>
          <p:nvPr/>
        </p:nvSpPr>
        <p:spPr>
          <a:xfrm>
            <a:off x="596685" y="325464"/>
            <a:ext cx="958570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 smtClean="0"/>
              <a:t>Del za podlago shrani, ker ga boš potreboval/a na koncu.</a:t>
            </a:r>
          </a:p>
          <a:p>
            <a:endParaRPr lang="sl-SI" sz="2800" dirty="0" smtClean="0"/>
          </a:p>
          <a:p>
            <a:r>
              <a:rPr lang="sl-SI" sz="2800" dirty="0" smtClean="0"/>
              <a:t>Ker ima gugalnica dve stojali, imaš dva </a:t>
            </a:r>
          </a:p>
          <a:p>
            <a:r>
              <a:rPr lang="sl-SI" sz="2800" dirty="0" smtClean="0"/>
              <a:t>enaka dela in boš vse </a:t>
            </a:r>
            <a:r>
              <a:rPr lang="sl-SI" sz="2800" dirty="0" smtClean="0"/>
              <a:t>naredil/a </a:t>
            </a:r>
            <a:r>
              <a:rPr lang="sl-SI" sz="2800" dirty="0" smtClean="0"/>
              <a:t>dvakrat.</a:t>
            </a:r>
            <a:endParaRPr lang="sl-SI" sz="2800" dirty="0"/>
          </a:p>
        </p:txBody>
      </p:sp>
    </p:spTree>
    <p:extLst>
      <p:ext uri="{BB962C8B-B14F-4D97-AF65-F5344CB8AC3E}">
        <p14:creationId xmlns="" xmlns:p14="http://schemas.microsoft.com/office/powerpoint/2010/main" val="296065606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7568"/>
          <a:stretch/>
        </p:blipFill>
        <p:spPr>
          <a:xfrm>
            <a:off x="222146" y="587631"/>
            <a:ext cx="3087724" cy="2809316"/>
          </a:xfrm>
          <a:prstGeom prst="rect">
            <a:avLst/>
          </a:prstGeom>
        </p:spPr>
      </p:pic>
      <p:sp>
        <p:nvSpPr>
          <p:cNvPr id="3" name="PoljeZBesedilom 2"/>
          <p:cNvSpPr txBox="1"/>
          <p:nvPr/>
        </p:nvSpPr>
        <p:spPr>
          <a:xfrm>
            <a:off x="3309870" y="515155"/>
            <a:ext cx="38636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 smtClean="0"/>
              <a:t>S šilom ali škarjami narediš luknji.</a:t>
            </a:r>
            <a:endParaRPr lang="sl-SI" sz="2800" dirty="0"/>
          </a:p>
        </p:txBody>
      </p:sp>
      <p:cxnSp>
        <p:nvCxnSpPr>
          <p:cNvPr id="5" name="Raven puščični povezovalnik 4"/>
          <p:cNvCxnSpPr/>
          <p:nvPr/>
        </p:nvCxnSpPr>
        <p:spPr>
          <a:xfrm flipH="1">
            <a:off x="978794" y="824248"/>
            <a:ext cx="2379254" cy="64501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aven puščični povezovalnik 8"/>
          <p:cNvCxnSpPr/>
          <p:nvPr/>
        </p:nvCxnSpPr>
        <p:spPr>
          <a:xfrm flipH="1">
            <a:off x="875763" y="1300766"/>
            <a:ext cx="2482285" cy="121455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Slika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6340"/>
          <a:stretch/>
        </p:blipFill>
        <p:spPr>
          <a:xfrm>
            <a:off x="3817634" y="1822819"/>
            <a:ext cx="3903689" cy="2449378"/>
          </a:xfrm>
          <a:prstGeom prst="rect">
            <a:avLst/>
          </a:prstGeom>
        </p:spPr>
      </p:pic>
      <p:sp>
        <p:nvSpPr>
          <p:cNvPr id="12" name="PoljeZBesedilom 11"/>
          <p:cNvSpPr txBox="1"/>
          <p:nvPr/>
        </p:nvSpPr>
        <p:spPr>
          <a:xfrm>
            <a:off x="7972023" y="1822819"/>
            <a:ext cx="391517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 smtClean="0"/>
              <a:t>Papir po črtah prepogneš. Lahko si pomagaš z ravnilom.</a:t>
            </a:r>
            <a:endParaRPr lang="sl-SI" sz="2800" dirty="0"/>
          </a:p>
        </p:txBody>
      </p:sp>
      <p:cxnSp>
        <p:nvCxnSpPr>
          <p:cNvPr id="14" name="Raven puščični povezovalnik 13"/>
          <p:cNvCxnSpPr/>
          <p:nvPr/>
        </p:nvCxnSpPr>
        <p:spPr>
          <a:xfrm flipH="1">
            <a:off x="7173532" y="2318197"/>
            <a:ext cx="898183" cy="59242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Slika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941"/>
          <a:stretch/>
        </p:blipFill>
        <p:spPr>
          <a:xfrm>
            <a:off x="8259580" y="3626472"/>
            <a:ext cx="3614743" cy="285195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5524515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826</TotalTime>
  <Words>485</Words>
  <Application>Microsoft Office PowerPoint</Application>
  <PresentationFormat>Po meri</PresentationFormat>
  <Paragraphs>104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14</vt:i4>
      </vt:variant>
    </vt:vector>
  </HeadingPairs>
  <TitlesOfParts>
    <vt:vector size="15" baseType="lpstr">
      <vt:lpstr>Officeova tema</vt:lpstr>
      <vt:lpstr>TEHNIČNI DAN</vt:lpstr>
      <vt:lpstr>Diapozitiv 2</vt:lpstr>
      <vt:lpstr>Diapozitiv 3</vt:lpstr>
      <vt:lpstr>Diapozitiv 4</vt:lpstr>
      <vt:lpstr>Diapozitiv 5</vt:lpstr>
      <vt:lpstr>Diapozitiv 6</vt:lpstr>
      <vt:lpstr>Diapozitiv 7</vt:lpstr>
      <vt:lpstr>Diapozitiv 8</vt:lpstr>
      <vt:lpstr>Diapozitiv 9</vt:lpstr>
      <vt:lpstr>Diapozitiv 10</vt:lpstr>
      <vt:lpstr>Diapozitiv 11</vt:lpstr>
      <vt:lpstr>Diapozitiv 12</vt:lpstr>
      <vt:lpstr>Diapozitiv 13</vt:lpstr>
      <vt:lpstr>Diapozitiv 14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TEHNIČNI DAN</dc:title>
  <dc:creator>compjuter</dc:creator>
  <cp:lastModifiedBy>DOMA</cp:lastModifiedBy>
  <cp:revision>53</cp:revision>
  <dcterms:created xsi:type="dcterms:W3CDTF">2020-05-18T11:58:40Z</dcterms:created>
  <dcterms:modified xsi:type="dcterms:W3CDTF">2020-05-23T09:06:33Z</dcterms:modified>
</cp:coreProperties>
</file>