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C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3.4.2020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1463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3.4.2020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0261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3.4.2020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6437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3.4.2020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2257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3.4.2020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2922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3.4.2020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006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3.4.2020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0171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3.4.2020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636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3.4.2020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9184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3.4.2020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149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57EF4-FCA3-44A5-A2F3-D8EA876747A9}" type="datetimeFigureOut">
              <a:rPr lang="sl-SI" smtClean="0"/>
              <a:t>3.4.2020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02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57EF4-FCA3-44A5-A2F3-D8EA876747A9}" type="datetimeFigureOut">
              <a:rPr lang="sl-SI" smtClean="0"/>
              <a:t>3.4.2020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66849-2743-415A-95CC-6811D7F39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051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2a9rZWs7L8" TargetMode="Externa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-514526"/>
            <a:ext cx="9144000" cy="2387600"/>
          </a:xfrm>
        </p:spPr>
        <p:txBody>
          <a:bodyPr/>
          <a:lstStyle/>
          <a:p>
            <a:r>
              <a:rPr lang="sl-SI" b="1" dirty="0" smtClean="0">
                <a:solidFill>
                  <a:srgbClr val="0070C0"/>
                </a:solidFill>
              </a:rPr>
              <a:t>LIKOVNA UMETNOST</a:t>
            </a:r>
            <a:endParaRPr lang="sl-SI" b="1" dirty="0">
              <a:solidFill>
                <a:srgbClr val="0070C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1873074"/>
            <a:ext cx="9144000" cy="3476978"/>
          </a:xfrm>
        </p:spPr>
        <p:txBody>
          <a:bodyPr/>
          <a:lstStyle/>
          <a:p>
            <a:r>
              <a:rPr lang="sl-SI" sz="4000" b="1" dirty="0" smtClean="0">
                <a:solidFill>
                  <a:srgbClr val="7030A0"/>
                </a:solidFill>
              </a:rPr>
              <a:t>Dragi učenci.</a:t>
            </a:r>
          </a:p>
          <a:p>
            <a:pPr algn="l"/>
            <a:r>
              <a:rPr lang="sl-SI" sz="3200" i="1" dirty="0" smtClean="0">
                <a:solidFill>
                  <a:srgbClr val="0070C0"/>
                </a:solidFill>
              </a:rPr>
              <a:t>Pred vami je nova likovna naloga, lahko bi ji rekli tudi, likovni izziv.</a:t>
            </a:r>
          </a:p>
          <a:p>
            <a:r>
              <a:rPr lang="sl-SI" sz="4000" b="1" dirty="0" smtClean="0">
                <a:solidFill>
                  <a:srgbClr val="7030A0"/>
                </a:solidFill>
              </a:rPr>
              <a:t>USTVARJANJE IZ NARAVNIH IN UMETNIH MATERIALOV</a:t>
            </a:r>
          </a:p>
          <a:p>
            <a:endParaRPr lang="sl-SI" sz="4000" dirty="0" smtClean="0"/>
          </a:p>
        </p:txBody>
      </p:sp>
    </p:spTree>
    <p:extLst>
      <p:ext uri="{BB962C8B-B14F-4D97-AF65-F5344CB8AC3E}">
        <p14:creationId xmlns:p14="http://schemas.microsoft.com/office/powerpoint/2010/main" val="1660179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164"/>
          </a:xfrm>
        </p:spPr>
        <p:txBody>
          <a:bodyPr>
            <a:normAutofit/>
          </a:bodyPr>
          <a:lstStyle/>
          <a:p>
            <a:r>
              <a:rPr lang="sl-SI" sz="2800" dirty="0" smtClean="0">
                <a:solidFill>
                  <a:srgbClr val="7030A0"/>
                </a:solidFill>
                <a:latin typeface="+mn-lt"/>
              </a:rPr>
              <a:t>Že, ko ste bili majhni, ste v peskovniku izdelovali „potičke“.</a:t>
            </a:r>
            <a:endParaRPr lang="sl-SI" sz="28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027290"/>
            <a:ext cx="10515600" cy="5149673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rgbClr val="7030A0"/>
                </a:solidFill>
              </a:rPr>
              <a:t>Sedaj, ko ste večji, izdelujete najrazličnejše stvari.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7030A0"/>
                </a:solidFill>
              </a:rPr>
              <a:t>Na šolskem igrišču marsikaterega od vas opazim, kako s palico riše vzorce po podlagi. Nekateri ste v skupinah in sestavljate kaj iz naravnih materialov, ki jih dobite. 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7030A0"/>
                </a:solidFill>
              </a:rPr>
              <a:t>Vaša domišljija je neizmerna in likovna umetnost je šolski predmet, ki vam daje možnost, da jo izrazite.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7030A0"/>
                </a:solidFill>
              </a:rPr>
              <a:t>Torej </a:t>
            </a:r>
            <a:r>
              <a:rPr lang="sl-SI" dirty="0" smtClean="0">
                <a:solidFill>
                  <a:srgbClr val="7030A0"/>
                </a:solidFill>
                <a:sym typeface="Wingdings" panose="05000000000000000000" pitchFamily="2" charset="2"/>
              </a:rPr>
              <a:t>.</a:t>
            </a:r>
            <a:endParaRPr lang="sl-SI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sl-SI" dirty="0" smtClean="0">
                <a:solidFill>
                  <a:srgbClr val="7030A0"/>
                </a:solidFill>
              </a:rPr>
              <a:t>Likovni motiv si izberete sami, oblikujete/izdelate/sestavite ga iz naravnih ali umetnih materialov.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7030A0"/>
                </a:solidFill>
              </a:rPr>
              <a:t>Lahko so to kamenčki, listje, palčke, flomastri, barvice, zvezki, krede, cvetovi, vejice, kartonast „valj“ toaletnega papirja, ostanki plastenk …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83046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742"/>
          </a:xfrm>
        </p:spPr>
        <p:txBody>
          <a:bodyPr>
            <a:noAutofit/>
          </a:bodyPr>
          <a:lstStyle/>
          <a:p>
            <a:r>
              <a:rPr lang="sl-SI" sz="2800" dirty="0" smtClean="0">
                <a:solidFill>
                  <a:srgbClr val="7030A0"/>
                </a:solidFill>
                <a:latin typeface="+mn-lt"/>
              </a:rPr>
              <a:t>Likovni motiv naredite zunaj (vrt, okolica hiše, bližnji gozd …) ali pa noter (vaša soba, balkon, klet, kuhinja, dnevna soba …).</a:t>
            </a:r>
            <a:endParaRPr lang="sl-SI" sz="28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230487"/>
            <a:ext cx="10515600" cy="5136445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rgbClr val="7030A0"/>
                </a:solidFill>
              </a:rPr>
              <a:t>Kaj vse lahko nastane, si poglejte na spodnjih slikah.</a:t>
            </a:r>
            <a:endParaRPr lang="sl-SI" dirty="0">
              <a:solidFill>
                <a:srgbClr val="7030A0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2632">
            <a:off x="3317938" y="1850627"/>
            <a:ext cx="2906340" cy="192431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13304">
            <a:off x="777413" y="4117123"/>
            <a:ext cx="1573320" cy="235998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02888">
            <a:off x="3391388" y="4240032"/>
            <a:ext cx="2237111" cy="210661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215">
            <a:off x="6199631" y="4481427"/>
            <a:ext cx="2815991" cy="2111993"/>
          </a:xfrm>
          <a:prstGeom prst="rect">
            <a:avLst/>
          </a:prstGeom>
        </p:spPr>
      </p:pic>
      <p:sp>
        <p:nvSpPr>
          <p:cNvPr id="12" name="Pravokotnik 11"/>
          <p:cNvSpPr/>
          <p:nvPr/>
        </p:nvSpPr>
        <p:spPr>
          <a:xfrm>
            <a:off x="1780530" y="6388750"/>
            <a:ext cx="7840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https://www.google.com/search?q=kids+art+from+natural+materials&amp;tbm=isch</a:t>
            </a: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56737">
            <a:off x="6857597" y="1913480"/>
            <a:ext cx="2012669" cy="2012669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7"/>
          <a:srcRect l="50636"/>
          <a:stretch/>
        </p:blipFill>
        <p:spPr>
          <a:xfrm rot="1336484">
            <a:off x="856593" y="1981756"/>
            <a:ext cx="1823795" cy="184730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98729">
            <a:off x="9192038" y="1231082"/>
            <a:ext cx="2769523" cy="2077142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26908">
            <a:off x="9587761" y="3703542"/>
            <a:ext cx="2150534" cy="2867378"/>
          </a:xfrm>
          <a:prstGeom prst="rect">
            <a:avLst/>
          </a:prstGeom>
        </p:spPr>
      </p:pic>
      <p:sp>
        <p:nvSpPr>
          <p:cNvPr id="17" name="Pravokotnik 16"/>
          <p:cNvSpPr/>
          <p:nvPr/>
        </p:nvSpPr>
        <p:spPr>
          <a:xfrm rot="21271491">
            <a:off x="3331786" y="3585437"/>
            <a:ext cx="54688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000" dirty="0"/>
              <a:t>https://www.google.com/search?q=small+art+in+nature</a:t>
            </a:r>
          </a:p>
        </p:txBody>
      </p:sp>
    </p:spTree>
    <p:extLst>
      <p:ext uri="{BB962C8B-B14F-4D97-AF65-F5344CB8AC3E}">
        <p14:creationId xmlns:p14="http://schemas.microsoft.com/office/powerpoint/2010/main" val="3273470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18527">
            <a:off x="428692" y="269343"/>
            <a:ext cx="1801197" cy="241000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33271">
            <a:off x="2954689" y="382765"/>
            <a:ext cx="2466975" cy="18478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73121">
            <a:off x="6026547" y="413397"/>
            <a:ext cx="2665589" cy="266558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27277">
            <a:off x="9248588" y="350043"/>
            <a:ext cx="2550770" cy="224860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00774">
            <a:off x="320223" y="3521940"/>
            <a:ext cx="2905177" cy="301847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59212">
            <a:off x="3642541" y="3179541"/>
            <a:ext cx="3684222" cy="250878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04307">
            <a:off x="7668025" y="3996596"/>
            <a:ext cx="1885950" cy="241935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95623">
            <a:off x="9789166" y="3607567"/>
            <a:ext cx="2334335" cy="1652727"/>
          </a:xfrm>
          <a:prstGeom prst="rect">
            <a:avLst/>
          </a:prstGeom>
        </p:spPr>
      </p:pic>
      <p:sp>
        <p:nvSpPr>
          <p:cNvPr id="10" name="Pravokotnik 9"/>
          <p:cNvSpPr/>
          <p:nvPr/>
        </p:nvSpPr>
        <p:spPr>
          <a:xfrm>
            <a:off x="1725930" y="6103814"/>
            <a:ext cx="7798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https://www.google.com/search?q=kids+art+from+natural+materials&amp;tbm=isch</a:t>
            </a:r>
          </a:p>
        </p:txBody>
      </p:sp>
    </p:spTree>
    <p:extLst>
      <p:ext uri="{BB962C8B-B14F-4D97-AF65-F5344CB8AC3E}">
        <p14:creationId xmlns:p14="http://schemas.microsoft.com/office/powerpoint/2010/main" val="2239028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33278"/>
          <a:stretch/>
        </p:blipFill>
        <p:spPr>
          <a:xfrm rot="1554567">
            <a:off x="726027" y="289307"/>
            <a:ext cx="2020983" cy="30289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474" y="0"/>
            <a:ext cx="2047351" cy="177437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2602">
            <a:off x="6331243" y="272029"/>
            <a:ext cx="2445588" cy="302903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17930">
            <a:off x="9646920" y="211455"/>
            <a:ext cx="1905000" cy="2800350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2155738" y="3607566"/>
            <a:ext cx="704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https://www.google.com/search?q=kids+art+from+recycled+materials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7192" y="1927356"/>
            <a:ext cx="1846068" cy="168021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38037">
            <a:off x="471845" y="3789421"/>
            <a:ext cx="1845141" cy="276156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7490" y="4048453"/>
            <a:ext cx="2609850" cy="260985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6178" y="4048452"/>
            <a:ext cx="1901912" cy="2648693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6928" y="4048452"/>
            <a:ext cx="2082345" cy="2621305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05359" y="3394710"/>
            <a:ext cx="2089027" cy="2868930"/>
          </a:xfrm>
          <a:prstGeom prst="rect">
            <a:avLst/>
          </a:prstGeom>
        </p:spPr>
      </p:pic>
      <p:sp>
        <p:nvSpPr>
          <p:cNvPr id="13" name="Pravokotnik 12"/>
          <p:cNvSpPr/>
          <p:nvPr/>
        </p:nvSpPr>
        <p:spPr>
          <a:xfrm>
            <a:off x="2155738" y="6512479"/>
            <a:ext cx="8206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https://www.google.com/search?q=kids+sculpture+ideas&amp;tbm=isch&amp;ved=2ahUKEwi</a:t>
            </a:r>
          </a:p>
        </p:txBody>
      </p:sp>
    </p:spTree>
    <p:extLst>
      <p:ext uri="{BB962C8B-B14F-4D97-AF65-F5344CB8AC3E}">
        <p14:creationId xmlns:p14="http://schemas.microsoft.com/office/powerpoint/2010/main" val="425453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0088">
            <a:off x="446834" y="270934"/>
            <a:ext cx="2050790" cy="286737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684" y="84980"/>
            <a:ext cx="3571875" cy="288607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950" y="248179"/>
            <a:ext cx="4762500" cy="21621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34" y="3522309"/>
            <a:ext cx="3082038" cy="218986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9118" y="3376082"/>
            <a:ext cx="2759771" cy="275977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463" y="2864733"/>
            <a:ext cx="4572000" cy="3476625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2223912" y="6412119"/>
            <a:ext cx="751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https://</a:t>
            </a:r>
            <a:r>
              <a:rPr lang="sl-SI" dirty="0" smtClean="0"/>
              <a:t>www.google.com/search?q=easy+fruit+sculpture&amp;tbm=isch&amp;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37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58044"/>
            <a:ext cx="10515600" cy="1749777"/>
          </a:xfrm>
        </p:spPr>
        <p:txBody>
          <a:bodyPr>
            <a:normAutofit/>
          </a:bodyPr>
          <a:lstStyle/>
          <a:p>
            <a:r>
              <a:rPr lang="sl-SI" sz="2800" dirty="0" smtClean="0">
                <a:solidFill>
                  <a:srgbClr val="7030A0"/>
                </a:solidFill>
                <a:latin typeface="+mn-lt"/>
              </a:rPr>
              <a:t>Upam, da so vam bile slike v pomoč.</a:t>
            </a:r>
            <a:br>
              <a:rPr lang="sl-SI" sz="2800" dirty="0" smtClean="0">
                <a:solidFill>
                  <a:srgbClr val="7030A0"/>
                </a:solidFill>
                <a:latin typeface="+mn-lt"/>
              </a:rPr>
            </a:br>
            <a:r>
              <a:rPr lang="sl-SI" sz="2800" dirty="0" smtClean="0">
                <a:solidFill>
                  <a:srgbClr val="7030A0"/>
                </a:solidFill>
                <a:latin typeface="+mn-lt"/>
              </a:rPr>
              <a:t>Ponovimo:</a:t>
            </a:r>
            <a:br>
              <a:rPr lang="sl-SI" sz="2800" dirty="0" smtClean="0">
                <a:solidFill>
                  <a:srgbClr val="7030A0"/>
                </a:solidFill>
                <a:latin typeface="+mn-lt"/>
              </a:rPr>
            </a:br>
            <a:endParaRPr lang="sl-SI" sz="28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275644"/>
            <a:ext cx="10515600" cy="4901319"/>
          </a:xfrm>
        </p:spPr>
        <p:txBody>
          <a:bodyPr>
            <a:normAutofit lnSpcReduction="10000"/>
          </a:bodyPr>
          <a:lstStyle/>
          <a:p>
            <a:r>
              <a:rPr lang="sl-SI" dirty="0">
                <a:solidFill>
                  <a:srgbClr val="7030A0"/>
                </a:solidFill>
              </a:rPr>
              <a:t>l</a:t>
            </a:r>
            <a:r>
              <a:rPr lang="sl-SI" dirty="0" smtClean="0">
                <a:solidFill>
                  <a:srgbClr val="7030A0"/>
                </a:solidFill>
              </a:rPr>
              <a:t>ikovni motiv oblikujete/izdelate/sestavite iz naravnih ali umetnih materialov,</a:t>
            </a:r>
          </a:p>
          <a:p>
            <a:r>
              <a:rPr lang="sl-SI" dirty="0">
                <a:solidFill>
                  <a:srgbClr val="7030A0"/>
                </a:solidFill>
              </a:rPr>
              <a:t>č</a:t>
            </a:r>
            <a:r>
              <a:rPr lang="sl-SI" dirty="0" smtClean="0">
                <a:solidFill>
                  <a:srgbClr val="7030A0"/>
                </a:solidFill>
              </a:rPr>
              <a:t>e ga ustvarjate doma: palčke, kamenčke, listje … zamenjajo barvice, flomastri, slamice … , </a:t>
            </a:r>
          </a:p>
          <a:p>
            <a:r>
              <a:rPr lang="sl-SI" dirty="0">
                <a:solidFill>
                  <a:srgbClr val="7030A0"/>
                </a:solidFill>
              </a:rPr>
              <a:t>n</a:t>
            </a:r>
            <a:r>
              <a:rPr lang="sl-SI" dirty="0" smtClean="0">
                <a:solidFill>
                  <a:srgbClr val="7030A0"/>
                </a:solidFill>
              </a:rPr>
              <a:t>i potrebno, da ponovno nekaj izdelate z rezanjem in lepljenjem, ker ste se že pri prejšnjih likovnih </a:t>
            </a:r>
            <a:r>
              <a:rPr lang="sl-SI" dirty="0" smtClean="0">
                <a:solidFill>
                  <a:srgbClr val="7030A0"/>
                </a:solidFill>
              </a:rPr>
              <a:t>nalogah izjemno </a:t>
            </a:r>
            <a:r>
              <a:rPr lang="sl-SI" dirty="0" smtClean="0">
                <a:solidFill>
                  <a:srgbClr val="7030A0"/>
                </a:solidFill>
              </a:rPr>
              <a:t>potrudili,</a:t>
            </a:r>
          </a:p>
          <a:p>
            <a:r>
              <a:rPr lang="sl-SI" dirty="0">
                <a:solidFill>
                  <a:srgbClr val="7030A0"/>
                </a:solidFill>
              </a:rPr>
              <a:t>v</a:t>
            </a:r>
            <a:r>
              <a:rPr lang="sl-SI" dirty="0" smtClean="0">
                <a:solidFill>
                  <a:srgbClr val="7030A0"/>
                </a:solidFill>
              </a:rPr>
              <a:t>elikost likovnega motiva ni važna,</a:t>
            </a:r>
          </a:p>
          <a:p>
            <a:r>
              <a:rPr lang="sl-SI" dirty="0">
                <a:solidFill>
                  <a:srgbClr val="7030A0"/>
                </a:solidFill>
              </a:rPr>
              <a:t>l</a:t>
            </a:r>
            <a:r>
              <a:rPr lang="sl-SI" dirty="0" smtClean="0">
                <a:solidFill>
                  <a:srgbClr val="7030A0"/>
                </a:solidFill>
              </a:rPr>
              <a:t>ikovni motiv (odvisno kaj boste ustvarili) ne bo „trajen“,</a:t>
            </a:r>
          </a:p>
          <a:p>
            <a:r>
              <a:rPr lang="sl-SI" dirty="0">
                <a:solidFill>
                  <a:srgbClr val="7030A0"/>
                </a:solidFill>
              </a:rPr>
              <a:t>p</a:t>
            </a:r>
            <a:r>
              <a:rPr lang="sl-SI" dirty="0" smtClean="0">
                <a:solidFill>
                  <a:srgbClr val="7030A0"/>
                </a:solidFill>
              </a:rPr>
              <a:t>omembno je, da se sprostite, pri tem zabavate in izrazite svojo domišljijo,</a:t>
            </a:r>
          </a:p>
          <a:p>
            <a:r>
              <a:rPr lang="sl-SI" dirty="0" smtClean="0">
                <a:solidFill>
                  <a:srgbClr val="7030A0"/>
                </a:solidFill>
              </a:rPr>
              <a:t> k ustvarjanju lahko povabite družinske člane.</a:t>
            </a:r>
          </a:p>
          <a:p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67354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16919"/>
          </a:xfrm>
        </p:spPr>
        <p:txBody>
          <a:bodyPr>
            <a:normAutofit/>
          </a:bodyPr>
          <a:lstStyle/>
          <a:p>
            <a:r>
              <a:rPr lang="sl-SI" sz="2800" b="1" i="1" dirty="0" smtClean="0">
                <a:solidFill>
                  <a:srgbClr val="0070C0"/>
                </a:solidFill>
                <a:latin typeface="+mn-lt"/>
              </a:rPr>
              <a:t>Dragi 5. C. </a:t>
            </a:r>
            <a:br>
              <a:rPr lang="sl-SI" sz="2800" b="1" i="1" dirty="0" smtClean="0">
                <a:solidFill>
                  <a:srgbClr val="0070C0"/>
                </a:solidFill>
                <a:latin typeface="+mn-lt"/>
              </a:rPr>
            </a:br>
            <a:r>
              <a:rPr lang="sl-SI" sz="2800" dirty="0" smtClean="0">
                <a:solidFill>
                  <a:srgbClr val="7030A0"/>
                </a:solidFill>
                <a:latin typeface="+mn-lt"/>
              </a:rPr>
              <a:t>Pri likovni umetnosti velikokrat poslušamo glasbo.</a:t>
            </a:r>
            <a:endParaRPr lang="sl-SI" sz="28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354667"/>
            <a:ext cx="10515600" cy="5317066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rgbClr val="7030A0"/>
                </a:solidFill>
              </a:rPr>
              <a:t>Letos smo bili skupaj na koncertu Adija Smolarja. Da ne pozabimo, kako lepo smo se imeli in da bo likovno ustvarjanje podobno kot v šoli, vam pošiljam spodnji posnetek. 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V2a9rZWs7L8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685822" y="2671586"/>
            <a:ext cx="4572000" cy="2571750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4358363" y="5243336"/>
            <a:ext cx="28520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000" dirty="0"/>
              <a:t>https://www.youtube.com/watch?v=V2a9rZWs7L8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959555" y="5526647"/>
            <a:ext cx="104986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>
                <a:solidFill>
                  <a:srgbClr val="7030A0"/>
                </a:solidFill>
              </a:rPr>
              <a:t>Vesela bom, če mi boste poslali slike vaših likovnih motivov, da bom videla, kaj vse ste ustvarili.  </a:t>
            </a:r>
          </a:p>
          <a:p>
            <a:r>
              <a:rPr lang="sl-SI" sz="1400" dirty="0" smtClean="0"/>
              <a:t>                                                                                                                                                                              </a:t>
            </a:r>
            <a:r>
              <a:rPr lang="sl-SI" sz="1400" b="1" dirty="0" smtClean="0"/>
              <a:t>OŠ Frana Erjavca, 5. C, Šolsko leto 2019/2020</a:t>
            </a:r>
            <a:endParaRPr lang="sl-SI" sz="1400" b="1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560" y="4239769"/>
            <a:ext cx="1871634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4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386</Words>
  <Application>Microsoft Office PowerPoint</Application>
  <PresentationFormat>Širokozaslonsko</PresentationFormat>
  <Paragraphs>32</Paragraphs>
  <Slides>8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Officeova tema</vt:lpstr>
      <vt:lpstr>LIKOVNA UMETNOST</vt:lpstr>
      <vt:lpstr>Že, ko ste bili majhni, ste v peskovniku izdelovali „potičke“.</vt:lpstr>
      <vt:lpstr>Likovni motiv naredite zunaj (vrt, okolica hiše, bližnji gozd …) ali pa noter (vaša soba, balkon, klet, kuhinja, dnevna soba …).</vt:lpstr>
      <vt:lpstr>PowerPointova predstavitev</vt:lpstr>
      <vt:lpstr>PowerPointova predstavitev</vt:lpstr>
      <vt:lpstr>PowerPointova predstavitev</vt:lpstr>
      <vt:lpstr>Upam, da so vam bile slike v pomoč. Ponovimo: </vt:lpstr>
      <vt:lpstr>Dragi 5. C.  Pri likovni umetnosti velikokrat poslušamo glasbo.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LIKOVNA UMETNOST</dc:title>
  <dc:creator>compjuter</dc:creator>
  <cp:lastModifiedBy>compjuter</cp:lastModifiedBy>
  <cp:revision>20</cp:revision>
  <dcterms:created xsi:type="dcterms:W3CDTF">2020-04-01T21:14:50Z</dcterms:created>
  <dcterms:modified xsi:type="dcterms:W3CDTF">2020-04-03T10:00:12Z</dcterms:modified>
</cp:coreProperties>
</file>