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315356" cy="1000131"/>
          </a:xfrm>
        </p:spPr>
        <p:txBody>
          <a:bodyPr>
            <a:no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IZRAČUNAJMO VREDNOST DELA CELOTE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8858312" cy="500066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l-SI" sz="4600" dirty="0" smtClean="0">
                <a:solidFill>
                  <a:schemeClr val="tx1"/>
                </a:solidFill>
              </a:rPr>
              <a:t>Katjina mama je zašila odejo iz več koščkov blaga. </a:t>
            </a:r>
          </a:p>
          <a:p>
            <a:pPr algn="l"/>
            <a:r>
              <a:rPr lang="sl-SI" sz="4600" dirty="0" smtClean="0">
                <a:solidFill>
                  <a:schemeClr val="tx1"/>
                </a:solidFill>
              </a:rPr>
              <a:t>Vsi koščki so enako veliki. </a:t>
            </a:r>
          </a:p>
          <a:p>
            <a:pPr algn="l"/>
            <a:r>
              <a:rPr lang="sl-SI" sz="4600" b="1" dirty="0" smtClean="0">
                <a:solidFill>
                  <a:schemeClr val="tx1"/>
                </a:solidFill>
              </a:rPr>
              <a:t>Prešita odeja:</a:t>
            </a: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sz="4600" dirty="0" smtClean="0">
              <a:solidFill>
                <a:schemeClr val="tx1"/>
              </a:solidFill>
            </a:endParaRPr>
          </a:p>
          <a:p>
            <a:pPr algn="l"/>
            <a:r>
              <a:rPr lang="sl-SI" sz="4600" dirty="0" smtClean="0">
                <a:solidFill>
                  <a:schemeClr val="tx1"/>
                </a:solidFill>
              </a:rPr>
              <a:t>-  Iz kolikih krpic je Katjina mama sešila odejo?  </a:t>
            </a:r>
            <a:r>
              <a:rPr lang="sl-SI" sz="4600" dirty="0" smtClean="0">
                <a:solidFill>
                  <a:srgbClr val="0070C0"/>
                </a:solidFill>
              </a:rPr>
              <a:t>Iz 20 krpic.</a:t>
            </a:r>
            <a:endParaRPr lang="sl-SI" sz="4600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rgbClr val="0070C0"/>
              </a:solidFill>
            </a:endParaRPr>
          </a:p>
          <a:p>
            <a:pPr algn="l"/>
            <a:r>
              <a:rPr lang="sl-SI" dirty="0" smtClean="0">
                <a:solidFill>
                  <a:srgbClr val="0070C0"/>
                </a:solidFill>
              </a:rPr>
              <a:t> </a:t>
            </a: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728" y="3429000"/>
          <a:ext cx="3200400" cy="914400"/>
        </p:xfrm>
        <a:graphic>
          <a:graphicData uri="http://schemas.openxmlformats.org/drawingml/2006/table">
            <a:tbl>
              <a:tblPr/>
              <a:tblGrid>
                <a:gridCol w="640080"/>
                <a:gridCol w="640080"/>
                <a:gridCol w="640080"/>
                <a:gridCol w="640080"/>
                <a:gridCol w="640080"/>
              </a:tblGrid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Zaokrožen pravokotni oblaček 4"/>
          <p:cNvSpPr/>
          <p:nvPr/>
        </p:nvSpPr>
        <p:spPr>
          <a:xfrm>
            <a:off x="1357290" y="3357562"/>
            <a:ext cx="3357586" cy="1071570"/>
          </a:xfrm>
          <a:prstGeom prst="wedgeRoundRectCallout">
            <a:avLst>
              <a:gd name="adj1" fmla="val 78475"/>
              <a:gd name="adj2" fmla="val -5386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5715008" y="307181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celota</a:t>
            </a:r>
            <a:endParaRPr lang="sl-SI" b="1" dirty="0">
              <a:solidFill>
                <a:srgbClr val="FF0000"/>
              </a:solidFill>
            </a:endParaRPr>
          </a:p>
        </p:txBody>
      </p:sp>
      <p:cxnSp>
        <p:nvCxnSpPr>
          <p:cNvPr id="8" name="Raven puščični konektor 7"/>
          <p:cNvCxnSpPr/>
          <p:nvPr/>
        </p:nvCxnSpPr>
        <p:spPr>
          <a:xfrm>
            <a:off x="4214810" y="4214818"/>
            <a:ext cx="1357322" cy="2143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5572132" y="428625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en del celote</a:t>
            </a:r>
            <a:endParaRPr lang="sl-SI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1414"/>
            <a:ext cx="8229600" cy="6054749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- Koliki del odeje je ena/dve/pet krpic?</a:t>
            </a:r>
            <a:endParaRPr lang="sl-SI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6187"/>
              </p:ext>
            </p:extLst>
          </p:nvPr>
        </p:nvGraphicFramePr>
        <p:xfrm>
          <a:off x="3014595" y="3331793"/>
          <a:ext cx="928695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9"/>
              </a:tblGrid>
              <a:tr h="33528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68781"/>
              </p:ext>
            </p:extLst>
          </p:nvPr>
        </p:nvGraphicFramePr>
        <p:xfrm>
          <a:off x="1786187" y="1516732"/>
          <a:ext cx="928695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9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Pravokotnik 7"/>
              <p:cNvSpPr/>
              <p:nvPr/>
            </p:nvSpPr>
            <p:spPr>
              <a:xfrm>
                <a:off x="428596" y="714356"/>
                <a:ext cx="2988960" cy="703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l-SI" sz="2400" dirty="0" smtClean="0">
                    <a:solidFill>
                      <a:srgbClr val="0070C0"/>
                    </a:solidFill>
                  </a:rPr>
                  <a:t>Ena krpica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l-SI" sz="2400" dirty="0" smtClean="0">
                    <a:solidFill>
                      <a:srgbClr val="0070C0"/>
                    </a:solidFill>
                  </a:rPr>
                  <a:t> </a:t>
                </a:r>
                <a:r>
                  <a:rPr lang="sl-SI" sz="2400" dirty="0" smtClean="0">
                    <a:solidFill>
                      <a:srgbClr val="0070C0"/>
                    </a:solidFill>
                  </a:rPr>
                  <a:t>odeje.</a:t>
                </a:r>
                <a:endParaRPr lang="sl-SI" sz="2400" dirty="0"/>
              </a:p>
            </p:txBody>
          </p:sp>
        </mc:Choice>
        <mc:Fallback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714356"/>
                <a:ext cx="2988960" cy="703398"/>
              </a:xfrm>
              <a:prstGeom prst="rect">
                <a:avLst/>
              </a:prstGeom>
              <a:blipFill rotWithShape="0">
                <a:blip r:embed="rId2"/>
                <a:stretch>
                  <a:fillRect l="-3055" r="-2037" b="-431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ravokotnik 10"/>
              <p:cNvSpPr/>
              <p:nvPr/>
            </p:nvSpPr>
            <p:spPr>
              <a:xfrm>
                <a:off x="428596" y="2486470"/>
                <a:ext cx="4007187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l-SI" sz="2400" dirty="0" smtClean="0">
                    <a:solidFill>
                      <a:srgbClr val="0070C0"/>
                    </a:solidFill>
                  </a:rPr>
                  <a:t>Dve krpici sta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l-SI" sz="2400" dirty="0" smtClean="0">
                    <a:solidFill>
                      <a:srgbClr val="0070C0"/>
                    </a:solidFill>
                  </a:rPr>
                  <a:t>  ali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l-SI" sz="24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sl-SI" sz="2400" dirty="0" smtClean="0">
                    <a:solidFill>
                      <a:srgbClr val="0070C0"/>
                    </a:solidFill>
                  </a:rPr>
                  <a:t>odeje. </a:t>
                </a:r>
                <a:endParaRPr lang="sl-SI" sz="2400" dirty="0"/>
              </a:p>
            </p:txBody>
          </p:sp>
        </mc:Choice>
        <mc:Fallback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2486470"/>
                <a:ext cx="4007187" cy="704295"/>
              </a:xfrm>
              <a:prstGeom prst="rect">
                <a:avLst/>
              </a:prstGeom>
              <a:blipFill rotWithShape="0">
                <a:blip r:embed="rId3"/>
                <a:stretch>
                  <a:fillRect l="-2280" r="-1216" b="-521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01939"/>
              </p:ext>
            </p:extLst>
          </p:nvPr>
        </p:nvGraphicFramePr>
        <p:xfrm>
          <a:off x="1811275" y="3331793"/>
          <a:ext cx="928695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9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7" name="Pravokotnik 16"/>
              <p:cNvSpPr/>
              <p:nvPr/>
            </p:nvSpPr>
            <p:spPr>
              <a:xfrm>
                <a:off x="471185" y="4296139"/>
                <a:ext cx="3623300" cy="710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l-SI" sz="2400" dirty="0" smtClean="0">
                    <a:solidFill>
                      <a:srgbClr val="0070C0"/>
                    </a:solidFill>
                  </a:rPr>
                  <a:t>Pet krpic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l-SI" sz="2400" dirty="0" smtClean="0">
                    <a:solidFill>
                      <a:srgbClr val="0070C0"/>
                    </a:solidFill>
                  </a:rPr>
                  <a:t>  ali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l-SI" sz="2400" dirty="0" smtClean="0">
                    <a:solidFill>
                      <a:srgbClr val="0070C0"/>
                    </a:solidFill>
                  </a:rPr>
                  <a:t>   </a:t>
                </a:r>
                <a:r>
                  <a:rPr lang="sl-SI" sz="2400" dirty="0" smtClean="0">
                    <a:solidFill>
                      <a:srgbClr val="0070C0"/>
                    </a:solidFill>
                  </a:rPr>
                  <a:t>odeje. </a:t>
                </a:r>
                <a:endParaRPr lang="sl-SI" sz="2400" dirty="0"/>
              </a:p>
            </p:txBody>
          </p:sp>
        </mc:Choice>
        <mc:Fallback>
          <p:sp>
            <p:nvSpPr>
              <p:cNvPr id="17" name="Pravokotni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85" y="4296139"/>
                <a:ext cx="3623300" cy="710451"/>
              </a:xfrm>
              <a:prstGeom prst="rect">
                <a:avLst/>
              </a:prstGeom>
              <a:blipFill rotWithShape="0">
                <a:blip r:embed="rId4"/>
                <a:stretch>
                  <a:fillRect l="-2521" r="-2185" b="-517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355549"/>
              </p:ext>
            </p:extLst>
          </p:nvPr>
        </p:nvGraphicFramePr>
        <p:xfrm>
          <a:off x="1735897" y="5231096"/>
          <a:ext cx="928694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8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71271"/>
              </p:ext>
            </p:extLst>
          </p:nvPr>
        </p:nvGraphicFramePr>
        <p:xfrm>
          <a:off x="3014594" y="5231096"/>
          <a:ext cx="928694" cy="670560"/>
        </p:xfrm>
        <a:graphic>
          <a:graphicData uri="http://schemas.openxmlformats.org/drawingml/2006/table">
            <a:tbl>
              <a:tblPr/>
              <a:tblGrid>
                <a:gridCol w="928694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214282" y="142852"/>
                <a:ext cx="8929718" cy="5983311"/>
              </a:xfrm>
            </p:spPr>
            <p:txBody>
              <a:bodyPr>
                <a:normAutofit/>
              </a:bodyPr>
              <a:lstStyle/>
              <a:p>
                <a:pPr>
                  <a:buFontTx/>
                  <a:buChar char="-"/>
                </a:pPr>
                <a:r>
                  <a:rPr lang="sl-SI" dirty="0" smtClean="0"/>
                  <a:t>Pokaži polovico odeje.</a:t>
                </a:r>
              </a:p>
              <a:p>
                <a:pPr marL="0">
                  <a:buNone/>
                </a:pPr>
                <a:r>
                  <a:rPr lang="sl-SI" dirty="0" smtClean="0"/>
                  <a:t>    Primeri:             </a:t>
                </a:r>
              </a:p>
              <a:p>
                <a:pPr>
                  <a:buNone/>
                </a:pPr>
                <a:endParaRPr lang="sl-SI" dirty="0" smtClean="0"/>
              </a:p>
              <a:p>
                <a:pPr>
                  <a:buNone/>
                </a:pPr>
                <a:endParaRPr lang="sl-SI" dirty="0" smtClean="0"/>
              </a:p>
              <a:p>
                <a:pPr>
                  <a:buNone/>
                </a:pPr>
                <a:r>
                  <a:rPr lang="sl-SI" dirty="0" smtClean="0"/>
                  <a:t>- </a:t>
                </a:r>
                <a:r>
                  <a:rPr lang="sl-SI" b="1" dirty="0" smtClean="0">
                    <a:solidFill>
                      <a:srgbClr val="7030A0"/>
                    </a:solidFill>
                  </a:rPr>
                  <a:t>Iz </a:t>
                </a:r>
                <a:r>
                  <a:rPr lang="sl-SI" b="1" dirty="0" smtClean="0">
                    <a:solidFill>
                      <a:srgbClr val="7030A0"/>
                    </a:solidFill>
                  </a:rPr>
                  <a:t>koliko </a:t>
                </a:r>
                <a:r>
                  <a:rPr lang="sl-SI" b="1" dirty="0" smtClean="0">
                    <a:solidFill>
                      <a:srgbClr val="7030A0"/>
                    </a:solidFill>
                  </a:rPr>
                  <a:t>krpic je polovica odeje? </a:t>
                </a:r>
              </a:p>
              <a:p>
                <a:pPr fontAlgn="t">
                  <a:buNone/>
                </a:pPr>
                <a:r>
                  <a:rPr lang="sl-SI" dirty="0" smtClean="0"/>
                  <a:t>Vseh krpic je </a:t>
                </a:r>
                <a:r>
                  <a:rPr lang="sl-SI" dirty="0" smtClean="0">
                    <a:solidFill>
                      <a:srgbClr val="00B0F0"/>
                    </a:solidFill>
                  </a:rPr>
                  <a:t>20</a:t>
                </a:r>
                <a:r>
                  <a:rPr lang="sl-SI" dirty="0" smtClean="0"/>
                  <a:t>. </a:t>
                </a:r>
              </a:p>
              <a:p>
                <a:pPr fontAlgn="t">
                  <a:buNone/>
                </a:pPr>
                <a:endParaRPr lang="sl-SI" sz="800" dirty="0" smtClean="0"/>
              </a:p>
              <a:p>
                <a:pPr fontAlgn="t">
                  <a:buNone/>
                </a:pPr>
                <a:r>
                  <a:rPr lang="sl-SI" dirty="0" smtClean="0"/>
                  <a:t>Polovica:                 Zapis v obliki dela celote:</a:t>
                </a:r>
                <a:endParaRPr lang="sl-SI" dirty="0" smtClean="0"/>
              </a:p>
              <a:p>
                <a:pPr fontAlgn="t">
                  <a:buNone/>
                </a:pPr>
                <a:r>
                  <a:rPr lang="sl-SI" dirty="0" smtClean="0"/>
                  <a:t>20 : 2 = </a:t>
                </a:r>
                <a:r>
                  <a:rPr lang="sl-SI" dirty="0" smtClean="0"/>
                  <a:t>10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l-SI" dirty="0" smtClean="0"/>
                  <a:t>  od 20 = 10 </a:t>
                </a:r>
              </a:p>
              <a:p>
                <a:pPr fontAlgn="t">
                  <a:buNone/>
                </a:pPr>
                <a:endParaRPr lang="sl-SI" sz="900" dirty="0" smtClean="0"/>
              </a:p>
              <a:p>
                <a:pPr fontAlgn="t">
                  <a:buNone/>
                </a:pPr>
                <a:r>
                  <a:rPr lang="sl-SI" dirty="0" smtClean="0"/>
                  <a:t>Polovica </a:t>
                </a:r>
                <a:r>
                  <a:rPr lang="sl-SI" dirty="0" smtClean="0"/>
                  <a:t>odeje je iz 10 krpic.</a:t>
                </a:r>
              </a:p>
              <a:p>
                <a:pPr fontAlgn="t">
                  <a:buNone/>
                </a:pPr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>
                  <a:buNone/>
                </a:pPr>
                <a:endParaRPr lang="sl-SI" dirty="0" smtClean="0"/>
              </a:p>
              <a:p>
                <a:pPr fontAlgn="t">
                  <a:buNone/>
                </a:pPr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 fontAlgn="t"/>
                <a:endParaRPr lang="sl-SI" dirty="0" smtClean="0"/>
              </a:p>
              <a:p>
                <a:pPr>
                  <a:buNone/>
                </a:pPr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282" y="142852"/>
                <a:ext cx="8929718" cy="5983311"/>
              </a:xfrm>
              <a:blipFill rotWithShape="0">
                <a:blip r:embed="rId2"/>
                <a:stretch>
                  <a:fillRect l="-1775" t="-1527" b="-50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43356"/>
              </p:ext>
            </p:extLst>
          </p:nvPr>
        </p:nvGraphicFramePr>
        <p:xfrm>
          <a:off x="975413" y="1587253"/>
          <a:ext cx="928694" cy="670560"/>
        </p:xfrm>
        <a:graphic>
          <a:graphicData uri="http://schemas.openxmlformats.org/drawingml/2006/table">
            <a:tbl>
              <a:tblPr/>
              <a:tblGrid>
                <a:gridCol w="187524"/>
                <a:gridCol w="183954"/>
                <a:gridCol w="185739"/>
                <a:gridCol w="185739"/>
                <a:gridCol w="185738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579461"/>
              </p:ext>
            </p:extLst>
          </p:nvPr>
        </p:nvGraphicFramePr>
        <p:xfrm>
          <a:off x="2475595" y="1587253"/>
          <a:ext cx="928694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8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0789"/>
              </p:ext>
            </p:extLst>
          </p:nvPr>
        </p:nvGraphicFramePr>
        <p:xfrm>
          <a:off x="3975777" y="1587253"/>
          <a:ext cx="928694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8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97560"/>
              </p:ext>
            </p:extLst>
          </p:nvPr>
        </p:nvGraphicFramePr>
        <p:xfrm>
          <a:off x="5364088" y="1587253"/>
          <a:ext cx="928694" cy="670560"/>
        </p:xfrm>
        <a:graphic>
          <a:graphicData uri="http://schemas.openxmlformats.org/drawingml/2006/table">
            <a:tbl>
              <a:tblPr/>
              <a:tblGrid>
                <a:gridCol w="185739"/>
                <a:gridCol w="185739"/>
                <a:gridCol w="185739"/>
                <a:gridCol w="185739"/>
                <a:gridCol w="185738"/>
              </a:tblGrid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315356" cy="642941"/>
          </a:xfrm>
        </p:spPr>
        <p:txBody>
          <a:bodyPr>
            <a:no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IZRAČUNAJMO VREDNOST DELA CELOTE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8858312" cy="538407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sl-SI" sz="6700" dirty="0" smtClean="0">
                <a:solidFill>
                  <a:schemeClr val="tx1"/>
                </a:solidFill>
              </a:rPr>
              <a:t>Katjina mama je zašila odejo iz več koščkov blaga. Vsi koščki so enako veliki. </a:t>
            </a:r>
          </a:p>
          <a:p>
            <a:pPr algn="l"/>
            <a:r>
              <a:rPr lang="sl-SI" sz="6700" b="1" dirty="0" smtClean="0">
                <a:solidFill>
                  <a:schemeClr val="tx1"/>
                </a:solidFill>
              </a:rPr>
              <a:t>Prešita odeja:</a:t>
            </a: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sz="67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l-SI" sz="67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l-SI" sz="6700" dirty="0" smtClean="0">
                <a:solidFill>
                  <a:schemeClr val="tx1"/>
                </a:solidFill>
              </a:rPr>
              <a:t> Iz koliko krpic je Katjina mama sešila odejo?  </a:t>
            </a:r>
          </a:p>
          <a:p>
            <a:pPr algn="l"/>
            <a:r>
              <a:rPr lang="sl-SI" sz="6700" dirty="0" smtClean="0">
                <a:solidFill>
                  <a:srgbClr val="0070C0"/>
                </a:solidFill>
              </a:rPr>
              <a:t>  Iz 20 krpic.</a:t>
            </a:r>
            <a:endParaRPr lang="sl-SI" sz="6700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rgbClr val="0070C0"/>
              </a:solidFill>
            </a:endParaRPr>
          </a:p>
          <a:p>
            <a:pPr algn="l"/>
            <a:r>
              <a:rPr lang="sl-SI" dirty="0" smtClean="0">
                <a:solidFill>
                  <a:srgbClr val="0070C0"/>
                </a:solidFill>
              </a:rPr>
              <a:t> </a:t>
            </a: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85852" y="3143248"/>
          <a:ext cx="3200400" cy="914400"/>
        </p:xfrm>
        <a:graphic>
          <a:graphicData uri="http://schemas.openxmlformats.org/drawingml/2006/table">
            <a:tbl>
              <a:tblPr/>
              <a:tblGrid>
                <a:gridCol w="640080"/>
                <a:gridCol w="640080"/>
                <a:gridCol w="640080"/>
                <a:gridCol w="640080"/>
                <a:gridCol w="640080"/>
              </a:tblGrid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Zaokrožen pravokotni oblaček 4"/>
          <p:cNvSpPr/>
          <p:nvPr/>
        </p:nvSpPr>
        <p:spPr>
          <a:xfrm>
            <a:off x="1214414" y="3071810"/>
            <a:ext cx="3357586" cy="1071570"/>
          </a:xfrm>
          <a:prstGeom prst="wedgeRoundRectCallout">
            <a:avLst>
              <a:gd name="adj1" fmla="val 78475"/>
              <a:gd name="adj2" fmla="val -5386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5572132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celota</a:t>
            </a:r>
            <a:endParaRPr lang="sl-SI" b="1" dirty="0">
              <a:solidFill>
                <a:srgbClr val="FF0000"/>
              </a:solidFill>
            </a:endParaRPr>
          </a:p>
        </p:txBody>
      </p:sp>
      <p:cxnSp>
        <p:nvCxnSpPr>
          <p:cNvPr id="8" name="Raven puščični konektor 7"/>
          <p:cNvCxnSpPr/>
          <p:nvPr/>
        </p:nvCxnSpPr>
        <p:spPr>
          <a:xfrm>
            <a:off x="4000496" y="3929066"/>
            <a:ext cx="1357322" cy="2143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5357818" y="392906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en del celote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500034" y="21429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ZAPIS </a:t>
            </a:r>
            <a:r>
              <a:rPr lang="sl-SI" dirty="0" smtClean="0"/>
              <a:t>V ZVEZEK: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6983" y="7968"/>
            <a:ext cx="8229600" cy="6054749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- Koliki del odeje je pet krpic?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Pravokotnik 16"/>
              <p:cNvSpPr/>
              <p:nvPr/>
            </p:nvSpPr>
            <p:spPr>
              <a:xfrm>
                <a:off x="552985" y="773021"/>
                <a:ext cx="462581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l-SI" sz="3200" dirty="0" smtClean="0">
                    <a:solidFill>
                      <a:srgbClr val="0070C0"/>
                    </a:solidFill>
                  </a:rPr>
                  <a:t>Pet krpic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l-SI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l-SI" sz="32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sl-SI" sz="3200" dirty="0" smtClean="0">
                    <a:solidFill>
                      <a:srgbClr val="0070C0"/>
                    </a:solidFill>
                  </a:rPr>
                  <a:t>ali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l-SI" sz="32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sl-SI" sz="3200" dirty="0" smtClean="0">
                    <a:solidFill>
                      <a:srgbClr val="0070C0"/>
                    </a:solidFill>
                  </a:rPr>
                  <a:t>odeje. </a:t>
                </a:r>
                <a:endParaRPr lang="sl-SI" sz="3200" dirty="0"/>
              </a:p>
            </p:txBody>
          </p:sp>
        </mc:Choice>
        <mc:Fallback>
          <p:sp>
            <p:nvSpPr>
              <p:cNvPr id="17" name="Pravokotni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85" y="773021"/>
                <a:ext cx="4625818" cy="798873"/>
              </a:xfrm>
              <a:prstGeom prst="rect">
                <a:avLst/>
              </a:prstGeom>
              <a:blipFill rotWithShape="0">
                <a:blip r:embed="rId2"/>
                <a:stretch>
                  <a:fillRect l="-3426" r="-2240" b="-1221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20182"/>
              </p:ext>
            </p:extLst>
          </p:nvPr>
        </p:nvGraphicFramePr>
        <p:xfrm>
          <a:off x="1664022" y="1703029"/>
          <a:ext cx="1107779" cy="943832"/>
        </p:xfrm>
        <a:graphic>
          <a:graphicData uri="http://schemas.openxmlformats.org/drawingml/2006/table">
            <a:tbl>
              <a:tblPr/>
              <a:tblGrid>
                <a:gridCol w="221556"/>
                <a:gridCol w="221556"/>
                <a:gridCol w="221556"/>
                <a:gridCol w="221556"/>
                <a:gridCol w="221555"/>
              </a:tblGrid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50137"/>
              </p:ext>
            </p:extLst>
          </p:nvPr>
        </p:nvGraphicFramePr>
        <p:xfrm>
          <a:off x="3347008" y="1703029"/>
          <a:ext cx="1224991" cy="943832"/>
        </p:xfrm>
        <a:graphic>
          <a:graphicData uri="http://schemas.openxmlformats.org/drawingml/2006/table">
            <a:tbl>
              <a:tblPr/>
              <a:tblGrid>
                <a:gridCol w="1224991"/>
              </a:tblGrid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58">
                <a:tc>
                  <a:txBody>
                    <a:bodyPr/>
                    <a:lstStyle/>
                    <a:p>
                      <a:pPr marL="457200" indent="-226695">
                        <a:spcAft>
                          <a:spcPts val="0"/>
                        </a:spcAft>
                      </a:pPr>
                      <a:endParaRPr lang="sl-S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4" name="Pravokotnik 23"/>
              <p:cNvSpPr/>
              <p:nvPr/>
            </p:nvSpPr>
            <p:spPr>
              <a:xfrm>
                <a:off x="107504" y="2852936"/>
                <a:ext cx="9036496" cy="3126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3200" dirty="0" smtClean="0"/>
                  <a:t>- Iz koliko </a:t>
                </a:r>
                <a:r>
                  <a:rPr lang="sl-SI" sz="3200" dirty="0" smtClean="0"/>
                  <a:t>krpic je polovica odeje? </a:t>
                </a:r>
                <a:endParaRPr lang="sl-SI" sz="3200" dirty="0" smtClean="0"/>
              </a:p>
              <a:p>
                <a:pPr marL="457200" indent="-457200">
                  <a:buFontTx/>
                  <a:buChar char="-"/>
                </a:pPr>
                <a:endParaRPr lang="sl-SI" sz="800" dirty="0" smtClean="0"/>
              </a:p>
              <a:p>
                <a:pPr fontAlgn="t">
                  <a:buNone/>
                </a:pPr>
                <a:r>
                  <a:rPr lang="sl-SI" sz="3200" dirty="0" smtClean="0"/>
                  <a:t>Vseh krpic je </a:t>
                </a:r>
                <a:r>
                  <a:rPr lang="sl-SI" sz="3200" dirty="0" smtClean="0">
                    <a:solidFill>
                      <a:srgbClr val="00B0F0"/>
                    </a:solidFill>
                  </a:rPr>
                  <a:t>20</a:t>
                </a:r>
                <a:r>
                  <a:rPr lang="sl-SI" sz="3200" dirty="0" smtClean="0"/>
                  <a:t>. </a:t>
                </a:r>
              </a:p>
              <a:p>
                <a:pPr fontAlgn="t"/>
                <a:endParaRPr lang="sl-SI" sz="800" dirty="0" smtClean="0"/>
              </a:p>
              <a:p>
                <a:pPr fontAlgn="t"/>
                <a:r>
                  <a:rPr lang="sl-SI" sz="3200" dirty="0" smtClean="0"/>
                  <a:t>Polovica</a:t>
                </a:r>
                <a:r>
                  <a:rPr lang="sl-SI" sz="3200" dirty="0"/>
                  <a:t>:              </a:t>
                </a:r>
                <a:r>
                  <a:rPr lang="sl-SI" sz="3200" dirty="0" smtClean="0"/>
                  <a:t>       </a:t>
                </a:r>
                <a:r>
                  <a:rPr lang="sl-SI" sz="3200" dirty="0"/>
                  <a:t>Zapis v obliki </a:t>
                </a:r>
                <a:r>
                  <a:rPr lang="sl-SI" sz="3200" dirty="0" smtClean="0"/>
                  <a:t>dela </a:t>
                </a:r>
                <a:r>
                  <a:rPr lang="sl-SI" sz="3200" dirty="0"/>
                  <a:t>celote</a:t>
                </a:r>
                <a:r>
                  <a:rPr lang="sl-SI" sz="3200" dirty="0" smtClean="0"/>
                  <a:t>:</a:t>
                </a:r>
                <a:endParaRPr lang="sl-SI" sz="3200" dirty="0" smtClean="0"/>
              </a:p>
              <a:p>
                <a:pPr fontAlgn="t"/>
                <a:r>
                  <a:rPr lang="sl-SI" sz="3200" dirty="0" smtClean="0"/>
                  <a:t>20 : 2 = </a:t>
                </a:r>
                <a:r>
                  <a:rPr lang="sl-SI" sz="3200" dirty="0" smtClean="0"/>
                  <a:t>10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l-SI" sz="3200" dirty="0"/>
                  <a:t>  od 20 = </a:t>
                </a:r>
                <a:r>
                  <a:rPr lang="sl-SI" sz="3200" dirty="0" smtClean="0"/>
                  <a:t>10</a:t>
                </a:r>
              </a:p>
              <a:p>
                <a:pPr fontAlgn="t"/>
                <a:endParaRPr lang="sl-SI" sz="800" dirty="0"/>
              </a:p>
              <a:p>
                <a:pPr fontAlgn="t">
                  <a:buNone/>
                </a:pPr>
                <a:r>
                  <a:rPr lang="sl-SI" sz="3200" dirty="0" smtClean="0"/>
                  <a:t>Polovica </a:t>
                </a:r>
                <a:r>
                  <a:rPr lang="sl-SI" sz="3200" dirty="0" smtClean="0"/>
                  <a:t>odeje je iz 10 krpic.</a:t>
                </a:r>
              </a:p>
            </p:txBody>
          </p:sp>
        </mc:Choice>
        <mc:Fallback>
          <p:sp>
            <p:nvSpPr>
              <p:cNvPr id="24" name="Pravokotni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852936"/>
                <a:ext cx="9036496" cy="3126818"/>
              </a:xfrm>
              <a:prstGeom prst="rect">
                <a:avLst/>
              </a:prstGeom>
              <a:blipFill rotWithShape="0">
                <a:blip r:embed="rId3"/>
                <a:stretch>
                  <a:fillRect l="-1754" t="-2534" b="-545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615394" cy="5840435"/>
          </a:xfrm>
        </p:spPr>
        <p:txBody>
          <a:bodyPr/>
          <a:lstStyle/>
          <a:p>
            <a:pPr marL="0">
              <a:buNone/>
            </a:pPr>
            <a:r>
              <a:rPr lang="sl-SI" dirty="0" smtClean="0"/>
              <a:t>- </a:t>
            </a:r>
            <a:r>
              <a:rPr lang="sl-SI" dirty="0" smtClean="0"/>
              <a:t>Izračunaj </a:t>
            </a:r>
            <a:r>
              <a:rPr lang="sl-SI" dirty="0" smtClean="0"/>
              <a:t>koliko je četrtina, petina in desetina odeje</a:t>
            </a:r>
            <a:r>
              <a:rPr lang="sl-SI" dirty="0" smtClean="0"/>
              <a:t>. Zapiši z računom deljenja in z računom v obliki dela celote.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404664"/>
                <a:ext cx="8229600" cy="6342781"/>
              </a:xfrm>
            </p:spPr>
            <p:txBody>
              <a:bodyPr/>
              <a:lstStyle/>
              <a:p>
                <a:pPr>
                  <a:buNone/>
                </a:pPr>
                <a:r>
                  <a:rPr lang="sl-SI" sz="2000" dirty="0" smtClean="0"/>
                  <a:t>REŠITEV:</a:t>
                </a:r>
              </a:p>
              <a:p>
                <a:pPr>
                  <a:buNone/>
                </a:pPr>
                <a:endParaRPr lang="sl-SI" sz="2000" dirty="0" smtClean="0"/>
              </a:p>
              <a:p>
                <a:pPr fontAlgn="t">
                  <a:buNone/>
                </a:pPr>
                <a:r>
                  <a:rPr lang="sl-SI" sz="2000" dirty="0" smtClean="0"/>
                  <a:t>- Četrtina:</a:t>
                </a:r>
              </a:p>
              <a:p>
                <a:pPr fontAlgn="t">
                  <a:buNone/>
                </a:pPr>
                <a:r>
                  <a:rPr lang="sl-SI" sz="2000" dirty="0" smtClean="0"/>
                  <a:t>20 : 4 = 5  </a:t>
                </a:r>
                <a:r>
                  <a:rPr lang="sl-SI" sz="2000" dirty="0" smtClean="0"/>
                  <a:t>              Zapis v obliki dela celote: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l-SI" sz="2000" dirty="0" smtClean="0"/>
                  <a:t>  od 20 = 5 </a:t>
                </a:r>
              </a:p>
              <a:p>
                <a:pPr fontAlgn="t">
                  <a:buNone/>
                </a:pPr>
                <a:r>
                  <a:rPr lang="sl-SI" sz="2000" dirty="0" smtClean="0"/>
                  <a:t>Četrtina </a:t>
                </a:r>
                <a:r>
                  <a:rPr lang="sl-SI" sz="2000" dirty="0" smtClean="0"/>
                  <a:t>odeje je iz 5 krpic.</a:t>
                </a:r>
              </a:p>
              <a:p>
                <a:pPr fontAlgn="t">
                  <a:buNone/>
                </a:pPr>
                <a:endParaRPr lang="sl-SI" sz="2000" dirty="0" smtClean="0"/>
              </a:p>
              <a:p>
                <a:pPr fontAlgn="t">
                  <a:buNone/>
                </a:pPr>
                <a:r>
                  <a:rPr lang="sl-SI" sz="2000" dirty="0" smtClean="0"/>
                  <a:t>- Petina:</a:t>
                </a:r>
              </a:p>
              <a:p>
                <a:pPr fontAlgn="t">
                  <a:buNone/>
                </a:pPr>
                <a:r>
                  <a:rPr lang="sl-SI" sz="2000" dirty="0" smtClean="0"/>
                  <a:t>20 : 5 = </a:t>
                </a:r>
                <a:r>
                  <a:rPr lang="sl-SI" sz="2000" dirty="0" smtClean="0"/>
                  <a:t>4               Zapis v obliki dela celote: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sz="2000" dirty="0" smtClean="0"/>
                  <a:t>  od </a:t>
                </a:r>
                <a:r>
                  <a:rPr lang="sl-SI" sz="2000" dirty="0"/>
                  <a:t>20 = </a:t>
                </a:r>
                <a:r>
                  <a:rPr lang="sl-SI" sz="2000" dirty="0" smtClean="0"/>
                  <a:t>4 </a:t>
                </a:r>
              </a:p>
              <a:p>
                <a:pPr fontAlgn="t">
                  <a:buNone/>
                </a:pPr>
                <a:r>
                  <a:rPr lang="sl-SI" sz="2000" dirty="0" smtClean="0"/>
                  <a:t>Petina </a:t>
                </a:r>
                <a:r>
                  <a:rPr lang="sl-SI" sz="2000" dirty="0" smtClean="0"/>
                  <a:t>odeje je iz 4 krpic.</a:t>
                </a:r>
              </a:p>
              <a:p>
                <a:pPr fontAlgn="t">
                  <a:buNone/>
                </a:pPr>
                <a:endParaRPr lang="sl-SI" dirty="0" smtClean="0"/>
              </a:p>
              <a:p>
                <a:pPr fontAlgn="t">
                  <a:buNone/>
                </a:pPr>
                <a:r>
                  <a:rPr lang="sl-SI" sz="2000" dirty="0" smtClean="0"/>
                  <a:t>- Desetina:</a:t>
                </a:r>
              </a:p>
              <a:p>
                <a:pPr fontAlgn="t">
                  <a:buNone/>
                </a:pPr>
                <a:r>
                  <a:rPr lang="sl-SI" sz="2000" dirty="0" smtClean="0"/>
                  <a:t>20 : 10 = </a:t>
                </a:r>
                <a:r>
                  <a:rPr lang="sl-SI" sz="2000" dirty="0" smtClean="0"/>
                  <a:t>2            </a:t>
                </a:r>
                <a:r>
                  <a:rPr lang="sl-SI" sz="2000" dirty="0"/>
                  <a:t>Zapis v obliki dela celote: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l-SI" sz="2000" dirty="0" smtClean="0"/>
                  <a:t> od </a:t>
                </a:r>
                <a:r>
                  <a:rPr lang="sl-SI" sz="2000" dirty="0"/>
                  <a:t>20 = </a:t>
                </a:r>
                <a:r>
                  <a:rPr lang="sl-SI" sz="2000" dirty="0" smtClean="0"/>
                  <a:t>2 </a:t>
                </a:r>
              </a:p>
              <a:p>
                <a:pPr fontAlgn="t">
                  <a:buNone/>
                </a:pPr>
                <a:r>
                  <a:rPr lang="sl-SI" sz="2000" dirty="0" smtClean="0"/>
                  <a:t>Desetina </a:t>
                </a:r>
                <a:r>
                  <a:rPr lang="sl-SI" sz="2000" dirty="0" smtClean="0"/>
                  <a:t>odeje je iz 2 krpic.</a:t>
                </a:r>
              </a:p>
              <a:p>
                <a:pPr fontAlgn="t">
                  <a:buNone/>
                </a:pPr>
                <a:endParaRPr lang="sl-SI" dirty="0" smtClean="0"/>
              </a:p>
              <a:p>
                <a:pPr>
                  <a:buNone/>
                </a:pPr>
                <a:endParaRPr lang="sl-SI" dirty="0" smtClean="0"/>
              </a:p>
              <a:p>
                <a:pPr>
                  <a:buNone/>
                </a:pPr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404664"/>
                <a:ext cx="8229600" cy="6342781"/>
              </a:xfrm>
              <a:blipFill rotWithShape="0">
                <a:blip r:embed="rId2"/>
                <a:stretch>
                  <a:fillRect l="-741" t="-48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226</Words>
  <Application>Microsoft Office PowerPoint</Application>
  <PresentationFormat>Diaprojekcija na zaslonu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Officeova tema</vt:lpstr>
      <vt:lpstr>IZRAČUNAJMO VREDNOST DELA CELOTE</vt:lpstr>
      <vt:lpstr>PowerPointova predstavitev</vt:lpstr>
      <vt:lpstr>PowerPointova predstavitev</vt:lpstr>
      <vt:lpstr>IZRAČUNAJMO VREDNOST DELA CELOTE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IZRAČUNAJMO VREDNOST DELA CELOTE</dc:title>
  <dc:creator>DOMA</dc:creator>
  <cp:lastModifiedBy>compjuter</cp:lastModifiedBy>
  <cp:revision>29</cp:revision>
  <dcterms:created xsi:type="dcterms:W3CDTF">2020-04-14T08:53:32Z</dcterms:created>
  <dcterms:modified xsi:type="dcterms:W3CDTF">2020-05-10T22:55:17Z</dcterms:modified>
</cp:coreProperties>
</file>