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E4FB"/>
    <a:srgbClr val="3AEAFC"/>
    <a:srgbClr val="B7ECFF"/>
    <a:srgbClr val="F5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288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417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7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29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062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8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050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90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71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024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83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B6DFF6"/>
            </a:gs>
            <a:gs pos="50000">
              <a:srgbClr val="B7ECFF"/>
            </a:gs>
            <a:gs pos="94000">
              <a:srgbClr val="00B0F0"/>
            </a:gs>
            <a:gs pos="98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F930-2335-4807-B6D2-B4BED4389CF7}" type="datetimeFigureOut">
              <a:rPr lang="sl-SI" smtClean="0"/>
              <a:t>3.5.2020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2A28-8EA3-4396-9C86-AD013755DF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234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0GFDuJ9dJ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79810" y="412124"/>
            <a:ext cx="9144000" cy="2189408"/>
          </a:xfrm>
        </p:spPr>
        <p:txBody>
          <a:bodyPr>
            <a:normAutofit fontScale="90000"/>
          </a:bodyPr>
          <a:lstStyle/>
          <a:p>
            <a:r>
              <a:rPr lang="sl-SI" sz="5400" b="1" dirty="0" smtClean="0">
                <a:solidFill>
                  <a:srgbClr val="FF0000"/>
                </a:solidFill>
                <a:latin typeface="+mn-lt"/>
              </a:rPr>
              <a:t>KAJ JE KOMU HRANA</a:t>
            </a:r>
            <a:br>
              <a:rPr lang="sl-SI" sz="5400" b="1" dirty="0" smtClean="0">
                <a:solidFill>
                  <a:srgbClr val="FF0000"/>
                </a:solidFill>
                <a:latin typeface="+mn-lt"/>
              </a:rPr>
            </a:br>
            <a:r>
              <a:rPr lang="sl-SI" sz="5400" dirty="0" smtClean="0">
                <a:latin typeface="+mn-lt"/>
              </a:rPr>
              <a:t> </a:t>
            </a:r>
            <a:r>
              <a:rPr lang="sl-SI" sz="4800" b="1" dirty="0" smtClean="0">
                <a:solidFill>
                  <a:srgbClr val="FFFF00"/>
                </a:solidFill>
                <a:latin typeface="+mn-lt"/>
              </a:rPr>
              <a:t>PREHRANJEVALNE VERIGE IN PREHRANJEVALNI SPLETI</a:t>
            </a:r>
            <a:endParaRPr lang="sl-SI" sz="48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43699" y="2700517"/>
            <a:ext cx="9144000" cy="3687404"/>
          </a:xfrm>
        </p:spPr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7030A0"/>
                </a:solidFill>
              </a:rPr>
              <a:t>Pozdravljeni učenci.</a:t>
            </a:r>
          </a:p>
          <a:p>
            <a:pPr algn="l"/>
            <a:r>
              <a:rPr lang="sl-SI" sz="3200" b="1" dirty="0" smtClean="0">
                <a:solidFill>
                  <a:srgbClr val="7030A0"/>
                </a:solidFill>
              </a:rPr>
              <a:t>V tem tednu boste pri predmetu naravoslovje podrobneje spoznali, kako se rastline in živali v življenjskih okoljih povezujejo v prehranjevalne verige in prehranjevalne splete.</a:t>
            </a:r>
          </a:p>
          <a:p>
            <a:pPr algn="l"/>
            <a:r>
              <a:rPr lang="sl-SI" sz="3200" b="1" dirty="0" smtClean="0">
                <a:solidFill>
                  <a:srgbClr val="7030A0"/>
                </a:solidFill>
              </a:rPr>
              <a:t>Učna snov je namenjena trem uram naravoslovja, zato naj se vam ne mudi.</a:t>
            </a:r>
          </a:p>
          <a:p>
            <a:pPr algn="l"/>
            <a:endParaRPr lang="sl-SI" dirty="0" smtClean="0"/>
          </a:p>
          <a:p>
            <a:pPr algn="l"/>
            <a:endParaRPr lang="sl-SI" dirty="0" smtClean="0"/>
          </a:p>
          <a:p>
            <a:pPr algn="l"/>
            <a:endParaRPr lang="sl-SI" dirty="0" smtClean="0"/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748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latin typeface="+mn-lt"/>
              </a:rPr>
              <a:t>Na naslednji strani imaš učni list.</a:t>
            </a:r>
            <a:endParaRPr lang="sl-SI" sz="32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90775"/>
            <a:ext cx="10515600" cy="4781236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Preden začneš z reševanje pa bodi pozoren/pozorna na naslednje:</a:t>
            </a:r>
          </a:p>
          <a:p>
            <a:pPr>
              <a:buFontTx/>
              <a:buChar char="-"/>
            </a:pPr>
            <a:r>
              <a:rPr lang="sl-SI" dirty="0" smtClean="0"/>
              <a:t>vsaka prehranjevalna veriga se začne </a:t>
            </a:r>
            <a:r>
              <a:rPr lang="sl-SI" dirty="0" smtClean="0">
                <a:solidFill>
                  <a:srgbClr val="FF0000"/>
                </a:solidFill>
              </a:rPr>
              <a:t>z zelenimi rastlinami</a:t>
            </a:r>
            <a:r>
              <a:rPr lang="sl-SI" dirty="0" smtClean="0"/>
              <a:t>,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FF0000"/>
                </a:solidFill>
              </a:rPr>
              <a:t>p</a:t>
            </a:r>
            <a:r>
              <a:rPr lang="sl-SI" dirty="0" smtClean="0">
                <a:solidFill>
                  <a:srgbClr val="FF0000"/>
                </a:solidFill>
              </a:rPr>
              <a:t>ri sestavljanju prehranjevalne verige moraš vedno narisati puščico ali „člen“ verige,</a:t>
            </a:r>
          </a:p>
          <a:p>
            <a:pPr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rimer: solata                 polž                  žaba                štorklja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solata          polž           žaba          štorklja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u="sng" dirty="0" smtClean="0">
                <a:solidFill>
                  <a:srgbClr val="FF0000"/>
                </a:solidFill>
              </a:rPr>
              <a:t>napačno</a:t>
            </a:r>
            <a:r>
              <a:rPr lang="sl-SI" dirty="0" smtClean="0">
                <a:solidFill>
                  <a:srgbClr val="FF0000"/>
                </a:solidFill>
              </a:rPr>
              <a:t>: </a:t>
            </a:r>
            <a:r>
              <a:rPr lang="sl-SI" dirty="0" smtClean="0"/>
              <a:t>solata         polž         žaba         štorklja</a:t>
            </a:r>
          </a:p>
          <a:p>
            <a:pPr marL="0" indent="0">
              <a:buNone/>
            </a:pPr>
            <a:r>
              <a:rPr lang="sl-SI" dirty="0" smtClean="0"/>
              <a:t>                     solata, polž, žaba, štorklja</a:t>
            </a:r>
          </a:p>
          <a:p>
            <a:pPr marL="0" indent="0">
              <a:buNone/>
            </a:pPr>
            <a:endParaRPr lang="sl-SI" sz="2000" dirty="0"/>
          </a:p>
        </p:txBody>
      </p:sp>
      <p:sp>
        <p:nvSpPr>
          <p:cNvPr id="4" name="Desna puščica 3"/>
          <p:cNvSpPr/>
          <p:nvPr/>
        </p:nvSpPr>
        <p:spPr>
          <a:xfrm>
            <a:off x="3322749" y="3546993"/>
            <a:ext cx="1094704" cy="238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984" y="3511551"/>
            <a:ext cx="1115665" cy="2743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180" y="3492056"/>
            <a:ext cx="1115665" cy="274344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1867311" y="3886724"/>
            <a:ext cx="1983346" cy="7239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622" y="3886724"/>
            <a:ext cx="1999661" cy="73158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85" y="3879053"/>
            <a:ext cx="1999661" cy="73158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79" y="3871382"/>
            <a:ext cx="1999661" cy="731583"/>
          </a:xfrm>
          <a:prstGeom prst="rect">
            <a:avLst/>
          </a:prstGeom>
        </p:spPr>
      </p:pic>
      <p:sp>
        <p:nvSpPr>
          <p:cNvPr id="11" name="Minus 10"/>
          <p:cNvSpPr/>
          <p:nvPr/>
        </p:nvSpPr>
        <p:spPr>
          <a:xfrm>
            <a:off x="3417622" y="5165816"/>
            <a:ext cx="664981" cy="64394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972" y="5191081"/>
            <a:ext cx="506012" cy="30483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011" y="5175839"/>
            <a:ext cx="506012" cy="3048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9769" y="4237173"/>
            <a:ext cx="2645893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7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1000">
              <a:srgbClr val="D0E2F2"/>
            </a:gs>
            <a:gs pos="0">
              <a:srgbClr val="B7ECFF"/>
            </a:gs>
            <a:gs pos="0">
              <a:srgbClr val="00B0F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3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865029" y="617096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2400" b="1" dirty="0" smtClean="0">
                <a:effectLst/>
                <a:ea typeface="Times New Roman" panose="02020603050405020304" pitchFamily="18" charset="0"/>
              </a:rPr>
              <a:t>KAJ JE KOMU HRANA</a:t>
            </a:r>
            <a:endParaRPr lang="sl-SI" sz="24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400" b="1" dirty="0" smtClean="0">
                <a:effectLst/>
                <a:ea typeface="Times New Roman" panose="02020603050405020304" pitchFamily="18" charset="0"/>
              </a:rPr>
              <a:t> 1</a:t>
            </a:r>
            <a:r>
              <a:rPr lang="sl-SI" sz="2400" dirty="0" smtClean="0">
                <a:effectLst/>
                <a:ea typeface="Times New Roman" panose="02020603050405020304" pitchFamily="18" charset="0"/>
              </a:rPr>
              <a:t>. </a:t>
            </a:r>
            <a:r>
              <a:rPr lang="sl-SI" sz="2400" b="1" dirty="0" smtClean="0">
                <a:effectLst/>
                <a:ea typeface="Times New Roman" panose="02020603050405020304" pitchFamily="18" charset="0"/>
              </a:rPr>
              <a:t>Iz prehranjevalnega spleta v učbeniku na strani 72 sestavi tri prehranjevalne verige.</a:t>
            </a:r>
            <a:endParaRPr lang="sl-SI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94725"/>
              </p:ext>
            </p:extLst>
          </p:nvPr>
        </p:nvGraphicFramePr>
        <p:xfrm>
          <a:off x="939619" y="1817425"/>
          <a:ext cx="10109915" cy="13331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09915"/>
              </a:tblGrid>
              <a:tr h="427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424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480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838199" y="145484"/>
            <a:ext cx="10515600" cy="855684"/>
          </a:xfrm>
        </p:spPr>
        <p:txBody>
          <a:bodyPr>
            <a:noAutofit/>
          </a:bodyPr>
          <a:lstStyle/>
          <a:p>
            <a:r>
              <a:rPr lang="sl-SI" sz="3200" smtClean="0">
                <a:latin typeface="+mn-lt"/>
              </a:rPr>
              <a:t>Reši učni list. Lahko ga natisneš ali pa prepišeš v zvezek.</a:t>
            </a:r>
            <a:br>
              <a:rPr lang="sl-SI" sz="3200" smtClean="0">
                <a:latin typeface="+mn-lt"/>
              </a:rPr>
            </a:br>
            <a:endParaRPr lang="sl-SI" sz="3200" dirty="0">
              <a:latin typeface="+mn-lt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488858" y="3150560"/>
            <a:ext cx="11011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 smtClean="0">
                <a:effectLst/>
                <a:ea typeface="Times New Roman" panose="02020603050405020304" pitchFamily="18" charset="0"/>
              </a:rPr>
              <a:t>Katera bitja so vedno na začetku prehranjevalne verige? 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400" dirty="0" smtClean="0">
                <a:effectLst/>
                <a:ea typeface="Times New Roman" panose="02020603050405020304" pitchFamily="18" charset="0"/>
              </a:rPr>
              <a:t>Kaj bi se zgodilo, če ne bi bilo rastlinojedcev? _________________________________</a:t>
            </a:r>
            <a:endParaRPr lang="sl-SI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827465" y="4350889"/>
            <a:ext cx="10312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400" b="1" dirty="0" smtClean="0">
                <a:effectLst/>
                <a:ea typeface="Times New Roman" panose="02020603050405020304" pitchFamily="18" charset="0"/>
              </a:rPr>
              <a:t>2. Sestavi po eno prehranjevalno verigo za gozd, travnik in mlako. Pomagaj si s tabelo v učbeniku na str. 70.</a:t>
            </a:r>
            <a:endParaRPr lang="sl-SI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730532"/>
              </p:ext>
            </p:extLst>
          </p:nvPr>
        </p:nvGraphicFramePr>
        <p:xfrm>
          <a:off x="826392" y="5274618"/>
          <a:ext cx="9683840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7858"/>
                <a:gridCol w="833598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GOZD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28477"/>
              </p:ext>
            </p:extLst>
          </p:nvPr>
        </p:nvGraphicFramePr>
        <p:xfrm>
          <a:off x="838199" y="5733110"/>
          <a:ext cx="9683840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7858"/>
                <a:gridCol w="833598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TRAVNIK</a:t>
                      </a:r>
                      <a:endParaRPr lang="sl-SI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34083"/>
              </p:ext>
            </p:extLst>
          </p:nvPr>
        </p:nvGraphicFramePr>
        <p:xfrm>
          <a:off x="824781" y="6191602"/>
          <a:ext cx="9683840" cy="365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7858"/>
                <a:gridCol w="833598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MLAKA</a:t>
                      </a:r>
                      <a:endParaRPr lang="sl-SI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79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1000">
              <a:srgbClr val="D0E2F2"/>
            </a:gs>
            <a:gs pos="0">
              <a:srgbClr val="B7ECFF"/>
            </a:gs>
            <a:gs pos="0">
              <a:srgbClr val="00B0F0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3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otnik 11"/>
          <p:cNvSpPr/>
          <p:nvPr/>
        </p:nvSpPr>
        <p:spPr>
          <a:xfrm>
            <a:off x="865029" y="617096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prstClr val="black"/>
                </a:solidFill>
                <a:ea typeface="Times New Roman" panose="02020603050405020304" pitchFamily="18" charset="0"/>
              </a:rPr>
              <a:t>KAJ JE KOMU HRANA</a:t>
            </a:r>
            <a:endParaRPr lang="sl-SI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r>
              <a:rPr lang="sl-SI" sz="2400" b="1" dirty="0">
                <a:solidFill>
                  <a:prstClr val="black"/>
                </a:solidFill>
                <a:ea typeface="Times New Roman" panose="02020603050405020304" pitchFamily="18" charset="0"/>
              </a:rPr>
              <a:t> </a:t>
            </a:r>
            <a:r>
              <a:rPr lang="sl-SI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1</a:t>
            </a:r>
            <a:r>
              <a:rPr lang="sl-SI" sz="1400" dirty="0">
                <a:solidFill>
                  <a:prstClr val="black"/>
                </a:solidFill>
                <a:ea typeface="Times New Roman" panose="02020603050405020304" pitchFamily="18" charset="0"/>
              </a:rPr>
              <a:t>. </a:t>
            </a:r>
            <a:r>
              <a:rPr lang="sl-SI" b="1" dirty="0">
                <a:solidFill>
                  <a:prstClr val="black"/>
                </a:solidFill>
                <a:ea typeface="Times New Roman" panose="02020603050405020304" pitchFamily="18" charset="0"/>
              </a:rPr>
              <a:t>Iz prehranjevalnega spleta v učbeniku na strani 72 sestavi tri prehranjevalne verige.</a:t>
            </a:r>
            <a:endParaRPr lang="sl-SI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90845"/>
              </p:ext>
            </p:extLst>
          </p:nvPr>
        </p:nvGraphicFramePr>
        <p:xfrm>
          <a:off x="865029" y="1460652"/>
          <a:ext cx="10109915" cy="1432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09915"/>
              </a:tblGrid>
              <a:tr h="427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BUKEV</a:t>
                      </a:r>
                      <a:r>
                        <a:rPr lang="sl-SI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GOSENICA                                   KUKAVICA                                 UJEDA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4244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TRAVA                            SRNA  </a:t>
                      </a:r>
                      <a:r>
                        <a:rPr lang="sl-SI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                        MEDVED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4808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l-SI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TRAVA                             ZAJEC                              LISICA                                                                           </a:t>
                      </a:r>
                      <a:r>
                        <a:rPr lang="sl-SI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Vseh</a:t>
                      </a:r>
                      <a:r>
                        <a:rPr lang="sl-SI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možnosti je devet.</a:t>
                      </a:r>
                      <a:endParaRPr lang="sl-SI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</a:tbl>
          </a:graphicData>
        </a:graphic>
      </p:graphicFrame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838199" y="145484"/>
            <a:ext cx="10515600" cy="855684"/>
          </a:xfrm>
        </p:spPr>
        <p:txBody>
          <a:bodyPr>
            <a:noAutofit/>
          </a:bodyPr>
          <a:lstStyle/>
          <a:p>
            <a:r>
              <a:rPr lang="sl-SI" sz="3200" smtClean="0">
                <a:latin typeface="+mn-lt"/>
              </a:rPr>
              <a:t>Rešitve:</a:t>
            </a:r>
            <a:br>
              <a:rPr lang="sl-SI" sz="3200" smtClean="0">
                <a:latin typeface="+mn-lt"/>
              </a:rPr>
            </a:br>
            <a:endParaRPr lang="sl-SI" sz="3200" dirty="0">
              <a:latin typeface="+mn-lt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590281" y="2826009"/>
            <a:ext cx="11011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2400" dirty="0">
                <a:solidFill>
                  <a:prstClr val="black"/>
                </a:solidFill>
                <a:ea typeface="Times New Roman" panose="02020603050405020304" pitchFamily="18" charset="0"/>
              </a:rPr>
              <a:t>Katera bitja so vedno na začetku prehranjevalne verige? </a:t>
            </a:r>
            <a:r>
              <a:rPr lang="sl-SI" sz="2400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Zelene rastline.</a:t>
            </a:r>
            <a:endParaRPr lang="sl-SI" sz="2400" u="sng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r>
              <a:rPr lang="sl-SI" sz="2400" dirty="0">
                <a:solidFill>
                  <a:prstClr val="black"/>
                </a:solidFill>
                <a:ea typeface="Times New Roman" panose="02020603050405020304" pitchFamily="18" charset="0"/>
              </a:rPr>
              <a:t>Kaj bi se zgodilo, če ne bi bilo rastlinojedcev? </a:t>
            </a:r>
            <a:r>
              <a:rPr lang="sl-SI" sz="2400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Bi se povečala količina rastlin, mesojedci, ki se prehranjujejo z rastlinojedci bi izumrli. </a:t>
            </a:r>
            <a:endParaRPr lang="sl-SI" sz="2400" u="sng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Pravokotnik 20"/>
          <p:cNvSpPr/>
          <p:nvPr/>
        </p:nvSpPr>
        <p:spPr>
          <a:xfrm>
            <a:off x="827465" y="4350889"/>
            <a:ext cx="10312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prstClr val="black"/>
                </a:solidFill>
                <a:ea typeface="Times New Roman" panose="02020603050405020304" pitchFamily="18" charset="0"/>
              </a:rPr>
              <a:t>2. Sestavi po eno prehranjevalno verigo za gozd, travnik in mlako. Pomagaj si s tabelo v učbeniku na str. 70</a:t>
            </a:r>
            <a:r>
              <a:rPr lang="sl-SI" sz="24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 (naloga ima več možnih rešitev)</a:t>
            </a:r>
            <a:endParaRPr lang="sl-SI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68430"/>
              </p:ext>
            </p:extLst>
          </p:nvPr>
        </p:nvGraphicFramePr>
        <p:xfrm>
          <a:off x="826392" y="5274618"/>
          <a:ext cx="9683840" cy="42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7858"/>
                <a:gridCol w="833598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GOZD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ŽIR                       POLH                       SOVA</a:t>
                      </a:r>
                      <a:r>
                        <a:rPr lang="sl-SI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l-SI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            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149898"/>
              </p:ext>
            </p:extLst>
          </p:nvPr>
        </p:nvGraphicFramePr>
        <p:xfrm>
          <a:off x="838199" y="5733110"/>
          <a:ext cx="9683840" cy="42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7858"/>
                <a:gridCol w="833598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TRAVNIK</a:t>
                      </a:r>
                      <a:endParaRPr lang="sl-SI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SVEŽI RASTLINSKI DELI                       VRTNI POLŽ                        FAZAN                     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2358"/>
              </p:ext>
            </p:extLst>
          </p:nvPr>
        </p:nvGraphicFramePr>
        <p:xfrm>
          <a:off x="824781" y="6191602"/>
          <a:ext cx="9683840" cy="426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7858"/>
                <a:gridCol w="833598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MLAKA</a:t>
                      </a:r>
                      <a:endParaRPr lang="sl-SI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ALGE                     ŽABJI PAGLAVEC                        RACA  </a:t>
                      </a:r>
                      <a:endParaRPr lang="sl-SI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39" y="1658282"/>
            <a:ext cx="1115665" cy="24563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90" y="1655949"/>
            <a:ext cx="1115665" cy="2743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641" y="1630147"/>
            <a:ext cx="1115665" cy="2743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95" y="2111764"/>
            <a:ext cx="1115665" cy="2743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06" y="2134790"/>
            <a:ext cx="1115665" cy="2743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595" y="2624569"/>
            <a:ext cx="1115665" cy="27434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826" y="2613338"/>
            <a:ext cx="1115665" cy="27434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260" y="5366034"/>
            <a:ext cx="1115665" cy="27434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21" y="5403583"/>
            <a:ext cx="1115665" cy="27434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120" y="5877401"/>
            <a:ext cx="1115665" cy="274344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62" y="5885486"/>
            <a:ext cx="1115665" cy="27434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48" y="6343978"/>
            <a:ext cx="1115665" cy="27434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785" y="6342559"/>
            <a:ext cx="111566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5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89624" y="399244"/>
            <a:ext cx="994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7030A0"/>
                </a:solidFill>
              </a:rPr>
              <a:t>Za motivacijo si najprej poglejte ta video posnetek. Ker ima tudi glasbeno spremljavo, vam svetujem, da odprete zvok, ker vam bo bolj zabavno.</a:t>
            </a:r>
            <a:endParaRPr lang="sl-SI" sz="3200" b="1" dirty="0">
              <a:solidFill>
                <a:srgbClr val="7030A0"/>
              </a:solidFill>
            </a:endParaRPr>
          </a:p>
        </p:txBody>
      </p:sp>
      <p:pic>
        <p:nvPicPr>
          <p:cNvPr id="3" name="E0GFDuJ9dJ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18882" y="2402425"/>
            <a:ext cx="6283975" cy="3534736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3776137" y="6078829"/>
            <a:ext cx="4369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600" dirty="0" smtClean="0"/>
              <a:t>https://www.youtube.com/watch?v=E0GFDuJ9dJk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76500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7030A0"/>
                </a:solidFill>
                <a:latin typeface="+mn-lt"/>
              </a:rPr>
              <a:t>Rastline in živali se v življenjskih okoljih povezujejo v prehranjevalne verige in prehranjevalne splete.</a:t>
            </a:r>
            <a:endParaRPr lang="sl-SI"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i="0" dirty="0" smtClean="0">
                <a:solidFill>
                  <a:srgbClr val="222222"/>
                </a:solidFill>
                <a:effectLst/>
              </a:rPr>
              <a:t>Razmisli, kakšno povezavo bi imela veriga s prehranjevanjem bitij?</a:t>
            </a:r>
            <a:endParaRPr lang="sl-SI" dirty="0" smtClean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8141"/>
            <a:ext cx="4573449" cy="146493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460" y="2269426"/>
            <a:ext cx="4487045" cy="149364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10" y="4108693"/>
            <a:ext cx="10729890" cy="168873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791" y="5615843"/>
            <a:ext cx="2639797" cy="26215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193" y="3771644"/>
            <a:ext cx="3834716" cy="286537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2187542" y="5088637"/>
            <a:ext cx="28729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https://sl.wikipedia.org/wiki/Prehranjevalna_veriga</a:t>
            </a:r>
            <a:endParaRPr lang="sl-SI" sz="1000" dirty="0"/>
          </a:p>
        </p:txBody>
      </p:sp>
      <p:sp>
        <p:nvSpPr>
          <p:cNvPr id="16" name="Pravokotnik 15"/>
          <p:cNvSpPr/>
          <p:nvPr/>
        </p:nvSpPr>
        <p:spPr>
          <a:xfrm>
            <a:off x="2416685" y="3771644"/>
            <a:ext cx="2618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https://eucbeniki.sio.si/nit5/1343/index3.html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057069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31819"/>
            <a:ext cx="10515600" cy="2137893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sl-SI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Na začetku prehranjevalne verige so </a:t>
            </a:r>
            <a:r>
              <a:rPr lang="sl-SI" sz="2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ZELENE RASTLINE</a:t>
            </a:r>
            <a:r>
              <a:rPr lang="sl-SI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Od njih je odvisno življenje vseh naslednjih členov v prehranjevalni verigi. </a:t>
            </a:r>
            <a:br>
              <a:rPr lang="sl-SI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340" y="1469532"/>
            <a:ext cx="7499320" cy="201928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139" y="3657600"/>
            <a:ext cx="5292437" cy="3093468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569256" y="3995174"/>
            <a:ext cx="3823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800" dirty="0" smtClean="0">
                <a:effectLst/>
                <a:ea typeface="Times New Roman" panose="02020603050405020304" pitchFamily="18" charset="0"/>
              </a:rPr>
              <a:t>Ta zapis spominja na </a:t>
            </a:r>
            <a:r>
              <a:rPr lang="sl-SI" sz="2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VERIGO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, zato ji pravimo </a:t>
            </a:r>
            <a:r>
              <a:rPr lang="sl-SI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PREHRANJEVALNA VERIGA. </a:t>
            </a:r>
            <a:endParaRPr lang="sl-SI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9401576" y="3995174"/>
            <a:ext cx="2318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S hrano se energija prenaša od člena do člena.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3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10235"/>
            <a:ext cx="9753600" cy="28956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429833"/>
            <a:ext cx="10515600" cy="29403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sl-SI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Pšenica</a:t>
            </a:r>
            <a:r>
              <a:rPr lang="sl-SI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</a:t>
            </a:r>
            <a:r>
              <a:rPr lang="sl-SI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PROIZVAJALEC</a:t>
            </a:r>
            <a:r>
              <a:rPr lang="sl-SI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miš in muca pa so </a:t>
            </a:r>
            <a:r>
              <a:rPr lang="sl-SI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POTROŠNIKI</a:t>
            </a:r>
            <a:r>
              <a:rPr lang="sl-SI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sl-SI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sl-SI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Rastlinam pravimo </a:t>
            </a:r>
            <a:r>
              <a:rPr lang="sl-SI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PROIZVAJALCI</a:t>
            </a:r>
            <a:r>
              <a:rPr lang="sl-SI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ker proizvajajo hrano. Živali so </a:t>
            </a:r>
            <a:r>
              <a:rPr lang="sl-SI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POTROŠNIKI</a:t>
            </a:r>
            <a:r>
              <a:rPr lang="sl-SI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ker hrano “trošijo”, jedo.</a:t>
            </a:r>
            <a:endParaRPr lang="sl-SI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7336665" y="3163429"/>
            <a:ext cx="3636135" cy="229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https://www.google.com/search?q=prehranjevalna+veriga&amp;rlz=1C1AVSA</a:t>
            </a:r>
            <a:endParaRPr lang="sl-SI" sz="900" dirty="0"/>
          </a:p>
        </p:txBody>
      </p:sp>
    </p:spTree>
    <p:extLst>
      <p:ext uri="{BB962C8B-B14F-4D97-AF65-F5344CB8AC3E}">
        <p14:creationId xmlns:p14="http://schemas.microsoft.com/office/powerpoint/2010/main" val="2666829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r>
              <a:rPr lang="sl-SI" sz="4000" b="1" dirty="0" smtClean="0">
                <a:solidFill>
                  <a:srgbClr val="7030A0"/>
                </a:solidFill>
                <a:latin typeface="+mn-lt"/>
              </a:rPr>
              <a:t>Če se en člen pretrga, se veriga prekine.</a:t>
            </a:r>
            <a:endParaRPr lang="sl-SI" sz="4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367" y="1184856"/>
            <a:ext cx="5340610" cy="4992688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199289" y="2126928"/>
            <a:ext cx="4765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Oglejmo si prehranjevalno verigo, ki jo sestavljajo sveža trava, antilopa in gepard.</a:t>
            </a:r>
          </a:p>
          <a:p>
            <a:r>
              <a:rPr lang="sl-SI" sz="2800" b="1" dirty="0" smtClean="0"/>
              <a:t>Brez sončne svetlobe trave ne bi bilo, antilope bi bile brez hrane in bi izginile, tako, da bi brez hrane ostali tudi gepardi.</a:t>
            </a:r>
            <a:endParaRPr lang="sl-SI" sz="28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7" y="1127975"/>
            <a:ext cx="1221346" cy="122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  <a:latin typeface="+mn-lt"/>
              </a:rPr>
              <a:t>Antilope pa se ne hranijo samo s svežo travo in gepardi jedo več vrst živali.</a:t>
            </a:r>
            <a:endParaRPr lang="sl-SI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Živali, ki se hranijo z </a:t>
            </a:r>
            <a:r>
              <a:rPr lang="sl-SI" b="1" dirty="0" smtClean="0">
                <a:solidFill>
                  <a:srgbClr val="FF0000"/>
                </a:solidFill>
              </a:rPr>
              <a:t>več različnimi vrstami hrane </a:t>
            </a:r>
            <a:r>
              <a:rPr lang="sl-SI" dirty="0" smtClean="0"/>
              <a:t>ali </a:t>
            </a:r>
            <a:r>
              <a:rPr lang="sl-SI" b="1" dirty="0" smtClean="0">
                <a:solidFill>
                  <a:srgbClr val="FF0000"/>
                </a:solidFill>
              </a:rPr>
              <a:t>z različnimi bitji</a:t>
            </a:r>
            <a:r>
              <a:rPr lang="sl-SI" dirty="0" smtClean="0"/>
              <a:t>, </a:t>
            </a:r>
            <a:r>
              <a:rPr lang="sl-SI" b="1" u="sng" dirty="0" smtClean="0">
                <a:solidFill>
                  <a:srgbClr val="FF0000"/>
                </a:solidFill>
              </a:rPr>
              <a:t>laže preživijo </a:t>
            </a:r>
            <a:r>
              <a:rPr lang="sl-SI" dirty="0" smtClean="0"/>
              <a:t>kot tiste, ki se hranijo z manj vrstami hrane. Zato so prehranjevalne verige med seboj povezane in se prepletajo v </a:t>
            </a:r>
            <a:r>
              <a:rPr lang="sl-SI" sz="3200" b="1" dirty="0" smtClean="0">
                <a:solidFill>
                  <a:srgbClr val="FF0000"/>
                </a:solidFill>
              </a:rPr>
              <a:t>prehranjevalne splete. 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498" y="3635019"/>
            <a:ext cx="4056845" cy="26876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301" y="3232597"/>
            <a:ext cx="4549437" cy="32388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106" y="6500819"/>
            <a:ext cx="2621507" cy="280440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6722206" y="6468393"/>
            <a:ext cx="4125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https://www.google.com/search?q=afri%C5%A1ke+prehranjevalne+verige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88519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545" y="142111"/>
            <a:ext cx="11704731" cy="798048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+mn-lt"/>
              </a:rPr>
              <a:t>PREHRANJEVALNI SPLET </a:t>
            </a:r>
            <a:r>
              <a:rPr lang="sl-SI" sz="3200" dirty="0" smtClean="0">
                <a:latin typeface="+mn-lt"/>
              </a:rPr>
              <a:t>je več med seboj prepletenih prehranjevalnih verig.</a:t>
            </a:r>
            <a:endParaRPr lang="sl-SI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80" y="940159"/>
            <a:ext cx="5436197" cy="5566665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1478461" y="6611779"/>
            <a:ext cx="36490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 smtClean="0"/>
              <a:t>https://www.google.com/search?q=prehranjevalna+veriga&amp;rlz=</a:t>
            </a:r>
            <a:endParaRPr lang="sl-SI" sz="1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5743978" y="1068946"/>
            <a:ext cx="634928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Oglej si prehranjevalni splet.</a:t>
            </a:r>
          </a:p>
          <a:p>
            <a:endParaRPr lang="sl-SI" sz="800" dirty="0"/>
          </a:p>
          <a:p>
            <a:r>
              <a:rPr lang="sl-SI" sz="2400" dirty="0" smtClean="0"/>
              <a:t>Sestavljen je iz več verig.</a:t>
            </a:r>
          </a:p>
          <a:p>
            <a:endParaRPr lang="sl-SI" sz="800" dirty="0"/>
          </a:p>
          <a:p>
            <a:r>
              <a:rPr lang="sl-SI" sz="2400" dirty="0" smtClean="0"/>
              <a:t>Spodaj napisane verige, ki sestavljajo ta prehranjevalni splet, poišči na sliki.</a:t>
            </a:r>
          </a:p>
          <a:p>
            <a:endParaRPr lang="sl-SI" dirty="0"/>
          </a:p>
          <a:p>
            <a:r>
              <a:rPr lang="sl-SI" dirty="0" smtClean="0"/>
              <a:t>GLIVA (goba)              POLŽ                 ŽABA                 ŠTORKLJA</a:t>
            </a:r>
          </a:p>
          <a:p>
            <a:endParaRPr lang="sl-SI" dirty="0"/>
          </a:p>
          <a:p>
            <a:r>
              <a:rPr lang="sl-SI" dirty="0" smtClean="0"/>
              <a:t>TRAVA                DEŽEVNIK                ŽABA</a:t>
            </a:r>
          </a:p>
          <a:p>
            <a:endParaRPr lang="sl-SI" dirty="0"/>
          </a:p>
          <a:p>
            <a:r>
              <a:rPr lang="sl-SI" dirty="0" smtClean="0"/>
              <a:t>LIST (odmrli del)               HROŠČ                KUŠČAR              ŠTORKLJA</a:t>
            </a:r>
          </a:p>
          <a:p>
            <a:r>
              <a:rPr lang="sl-SI" dirty="0"/>
              <a:t> </a:t>
            </a:r>
            <a:endParaRPr lang="sl-SI" dirty="0" smtClean="0"/>
          </a:p>
          <a:p>
            <a:r>
              <a:rPr lang="sl-SI" dirty="0" smtClean="0"/>
              <a:t>PLOD (žir)               HROŠČ               KUŠČAR               ŠTORKLJA</a:t>
            </a:r>
          </a:p>
          <a:p>
            <a:endParaRPr lang="sl-SI" dirty="0"/>
          </a:p>
          <a:p>
            <a:r>
              <a:rPr lang="sl-SI" dirty="0" smtClean="0"/>
              <a:t>PLOD (žir)               MIŠ                KAČA                ŠTORKLJA</a:t>
            </a:r>
          </a:p>
          <a:p>
            <a:endParaRPr lang="sl-SI" dirty="0"/>
          </a:p>
          <a:p>
            <a:r>
              <a:rPr lang="sl-SI" sz="2400" dirty="0" smtClean="0"/>
              <a:t>Ali bi lahko sestavil še kakšno prehranjevalno verigo? (ODGOVORI USTNO, POKAŽI NA SLIKI)</a:t>
            </a:r>
            <a:endParaRPr lang="sl-SI" sz="2400" dirty="0"/>
          </a:p>
        </p:txBody>
      </p:sp>
      <p:sp>
        <p:nvSpPr>
          <p:cNvPr id="5" name="Desna puščica 4"/>
          <p:cNvSpPr/>
          <p:nvPr/>
        </p:nvSpPr>
        <p:spPr>
          <a:xfrm>
            <a:off x="7131652" y="3129157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a puščica 10"/>
          <p:cNvSpPr/>
          <p:nvPr/>
        </p:nvSpPr>
        <p:spPr>
          <a:xfrm>
            <a:off x="8480176" y="3137356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Desna puščica 11"/>
          <p:cNvSpPr/>
          <p:nvPr/>
        </p:nvSpPr>
        <p:spPr>
          <a:xfrm>
            <a:off x="9751468" y="3138053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6534938" y="3685725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8347077" y="3685724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Desna puščica 14"/>
          <p:cNvSpPr/>
          <p:nvPr/>
        </p:nvSpPr>
        <p:spPr>
          <a:xfrm>
            <a:off x="7440746" y="4233258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Desna puščica 15"/>
          <p:cNvSpPr/>
          <p:nvPr/>
        </p:nvSpPr>
        <p:spPr>
          <a:xfrm>
            <a:off x="8900347" y="4236966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Desna puščica 16"/>
          <p:cNvSpPr/>
          <p:nvPr/>
        </p:nvSpPr>
        <p:spPr>
          <a:xfrm>
            <a:off x="10375014" y="4233258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084" y="4764378"/>
            <a:ext cx="640135" cy="219475"/>
          </a:xfrm>
          <a:prstGeom prst="rect">
            <a:avLst/>
          </a:prstGeom>
        </p:spPr>
      </p:pic>
      <p:sp>
        <p:nvSpPr>
          <p:cNvPr id="18" name="Desna puščica 17"/>
          <p:cNvSpPr/>
          <p:nvPr/>
        </p:nvSpPr>
        <p:spPr>
          <a:xfrm>
            <a:off x="8231231" y="4782460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Desna puščica 18"/>
          <p:cNvSpPr/>
          <p:nvPr/>
        </p:nvSpPr>
        <p:spPr>
          <a:xfrm>
            <a:off x="9756827" y="4764378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Desna puščica 19"/>
          <p:cNvSpPr/>
          <p:nvPr/>
        </p:nvSpPr>
        <p:spPr>
          <a:xfrm>
            <a:off x="6844032" y="5377619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Desna puščica 20"/>
          <p:cNvSpPr/>
          <p:nvPr/>
        </p:nvSpPr>
        <p:spPr>
          <a:xfrm>
            <a:off x="8036938" y="5341453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Desna puščica 21"/>
          <p:cNvSpPr/>
          <p:nvPr/>
        </p:nvSpPr>
        <p:spPr>
          <a:xfrm>
            <a:off x="9345754" y="5341452"/>
            <a:ext cx="618187" cy="183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955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B6DFF6"/>
            </a:gs>
            <a:gs pos="59000">
              <a:srgbClr val="B7ECFF"/>
            </a:gs>
            <a:gs pos="94000">
              <a:srgbClr val="00B0F0"/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2000">
              <a:srgbClr val="00B0F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latin typeface="+mn-lt"/>
              </a:rPr>
              <a:t>Preberi v učbeniku, stran 71, 72, 73 (zgoraj, do naslova Ravnovesje v naravi).</a:t>
            </a:r>
            <a:endParaRPr lang="sl-SI" sz="28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9873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Zapis v zvezek: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PREHRANJEVALNE VERIGE IN PREHRANJEVALNI SPLETI </a:t>
            </a:r>
            <a:r>
              <a:rPr lang="sl-SI" dirty="0" smtClean="0"/>
              <a:t>(NASLOV)</a:t>
            </a:r>
          </a:p>
          <a:p>
            <a:pPr marL="0" indent="0">
              <a:buNone/>
            </a:pPr>
            <a:r>
              <a:rPr lang="sl-SI" dirty="0" smtClean="0"/>
              <a:t>Preriši prehranjevalno verigo, učbenik, str. 71, spodaj.</a:t>
            </a:r>
          </a:p>
          <a:p>
            <a:pPr marL="0" indent="0">
              <a:buNone/>
            </a:pPr>
            <a:r>
              <a:rPr lang="sl-SI" dirty="0" smtClean="0"/>
              <a:t>Pod verigo napiši: </a:t>
            </a:r>
          </a:p>
          <a:p>
            <a:pPr marL="0" indent="0">
              <a:buNone/>
            </a:pPr>
            <a:r>
              <a:rPr lang="sl-SI" dirty="0" smtClean="0"/>
              <a:t>S hrano se energija prenaša od člena do člena.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768778" y="3522781"/>
            <a:ext cx="10173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2800" dirty="0" smtClean="0">
                <a:ea typeface="Times New Roman" panose="02020603050405020304" pitchFamily="18" charset="0"/>
              </a:rPr>
              <a:t>Bukev je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sl-SI" sz="2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PROIZVAJALEC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, gosenica in kukavica pa so </a:t>
            </a:r>
            <a:r>
              <a:rPr lang="sl-SI" sz="2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POTROŠNIKI.</a:t>
            </a:r>
            <a:endParaRPr lang="sl-SI" sz="2800" dirty="0" smtClean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l-SI" sz="2800" dirty="0" smtClean="0">
                <a:effectLst/>
                <a:ea typeface="Times New Roman" panose="02020603050405020304" pitchFamily="18" charset="0"/>
              </a:rPr>
              <a:t>Rastlinam pravimo </a:t>
            </a:r>
            <a:r>
              <a:rPr lang="sl-SI" sz="2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PROIZVAJALCI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, ker proizvajajo hrano. Živali so </a:t>
            </a:r>
            <a:r>
              <a:rPr lang="sl-SI" sz="2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POTROŠNIKI</a:t>
            </a:r>
            <a:r>
              <a:rPr lang="sl-SI" sz="2800" dirty="0" smtClean="0">
                <a:effectLst/>
                <a:ea typeface="Times New Roman" panose="02020603050405020304" pitchFamily="18" charset="0"/>
              </a:rPr>
              <a:t>, ker hrano “trošijo”, jedo.</a:t>
            </a:r>
            <a:endParaRPr lang="sl-SI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78" y="5227692"/>
            <a:ext cx="9144793" cy="64013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783634" y="5756856"/>
            <a:ext cx="106247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l-SI" sz="2400" dirty="0">
                <a:solidFill>
                  <a:prstClr val="black"/>
                </a:solidFill>
              </a:rPr>
              <a:t>Izberi si eno izmed štirih opisanih rastlin in jo preriši v šolski zvezek. Prepiši tudi vsebino ob njej.</a:t>
            </a:r>
          </a:p>
        </p:txBody>
      </p:sp>
    </p:spTree>
    <p:extLst>
      <p:ext uri="{BB962C8B-B14F-4D97-AF65-F5344CB8AC3E}">
        <p14:creationId xmlns:p14="http://schemas.microsoft.com/office/powerpoint/2010/main" val="33658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718</Words>
  <Application>Microsoft Office PowerPoint</Application>
  <PresentationFormat>Širokozaslonsko</PresentationFormat>
  <Paragraphs>96</Paragraphs>
  <Slides>12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Officeova tema</vt:lpstr>
      <vt:lpstr>KAJ JE KOMU HRANA  PREHRANJEVALNE VERIGE IN PREHRANJEVALNI SPLETI</vt:lpstr>
      <vt:lpstr>PowerPointova predstavitev</vt:lpstr>
      <vt:lpstr>Rastline in živali se v življenjskih okoljih povezujejo v prehranjevalne verige in prehranjevalne splete.</vt:lpstr>
      <vt:lpstr>Na začetku prehranjevalne verige so ZELENE RASTLINE. Od njih je odvisno življenje vseh naslednjih členov v prehranjevalni verigi.  </vt:lpstr>
      <vt:lpstr>PowerPointova predstavitev</vt:lpstr>
      <vt:lpstr>Če se en člen pretrga, se veriga prekine.</vt:lpstr>
      <vt:lpstr>Antilope pa se ne hranijo samo s svežo travo in gepardi jedo več vrst živali.</vt:lpstr>
      <vt:lpstr>PREHRANJEVALNI SPLET je več med seboj prepletenih prehranjevalnih verig.</vt:lpstr>
      <vt:lpstr>Preberi v učbeniku, stran 71, 72, 73 (zgoraj, do naslova Ravnovesje v naravi).</vt:lpstr>
      <vt:lpstr>Na naslednji strani imaš učni list.</vt:lpstr>
      <vt:lpstr>Reši učni list. Lahko ga natisneš ali pa prepišeš v zvezek. </vt:lpstr>
      <vt:lpstr>Rešitve: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KOMU HRANA  PREHRANJEVALNE VERIGE IN PREHRANJEVALNI SPLETI</dc:title>
  <dc:creator>compjuter</dc:creator>
  <cp:lastModifiedBy>compjuter</cp:lastModifiedBy>
  <cp:revision>38</cp:revision>
  <dcterms:created xsi:type="dcterms:W3CDTF">2020-04-15T14:38:09Z</dcterms:created>
  <dcterms:modified xsi:type="dcterms:W3CDTF">2020-05-03T06:48:19Z</dcterms:modified>
</cp:coreProperties>
</file>