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10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70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60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00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9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13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3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8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8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6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170-6060-45AA-83D1-283BCBCA34B1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707D-16C4-4D3E-ABC5-76DAF21BB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ertmedia.bing.office.net/imag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si/url?sa=i&amp;url=https://phicksblog.wordpress.com/2015/08/18/catching-up/clipart-thumbs-up-happy-smiley-emoticon-512x512-8595/&amp;psig=AOvVaw2vjVn4hA3e4vmVhN7VIkMe&amp;ust=1584808517711000&amp;source=images&amp;cd=vfe&amp;ved=0CAIQjRxqFwoTCJiFn_e9qegCFQAAAAAdAAAAABA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kj_vwleR6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06" y="-4791"/>
            <a:ext cx="12615746" cy="686279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ŽIVLJENJSKI PROSTOR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443210" cy="3027362"/>
          </a:xfrm>
        </p:spPr>
        <p:txBody>
          <a:bodyPr>
            <a:noAutofit/>
          </a:bodyPr>
          <a:lstStyle/>
          <a:p>
            <a:pPr algn="l"/>
            <a:r>
              <a:rPr lang="sl-SI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Dragi učenci, v tem poglavju boste spoznali marsikaj zanimivega o živalih in rastlinah, ki živijo v vodi in na kopnem.</a:t>
            </a:r>
          </a:p>
          <a:p>
            <a:pPr algn="l"/>
            <a:r>
              <a:rPr lang="sl-SI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Učna snov je za dve uri </a:t>
            </a:r>
            <a:r>
              <a:rPr lang="sl-SI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naravoslovja, </a:t>
            </a:r>
            <a:r>
              <a:rPr lang="sl-SI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zato naj se vam ne mudi.</a:t>
            </a:r>
          </a:p>
          <a:p>
            <a:pPr algn="l"/>
            <a:r>
              <a:rPr lang="sl-SI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sl-SI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sl-SI" sz="900" dirty="0" smtClean="0">
                <a:hlinkClick r:id="rId3"/>
              </a:rPr>
              <a:t>https://insertmedia.bing.office.net/images</a:t>
            </a:r>
            <a:endParaRPr lang="sl-SI" sz="9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29" y="0"/>
            <a:ext cx="12514729" cy="699247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52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KOPENSKE ŽIVALI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799652" y="1131724"/>
            <a:ext cx="10515600" cy="89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Prav zanima me, katero žival si si izbral/a in opisal/a,</a:t>
            </a:r>
          </a:p>
          <a:p>
            <a:pPr algn="ctr"/>
            <a:endParaRPr lang="sl-SI" sz="4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4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kako je prilagojena na </a:t>
            </a:r>
            <a:r>
              <a:rPr lang="sl-SI" sz="4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okolje, </a:t>
            </a:r>
            <a:r>
              <a:rPr lang="sl-SI" sz="4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 katerem živi</a:t>
            </a:r>
            <a:r>
              <a:rPr lang="sl-SI" b="1" dirty="0" smtClean="0">
                <a:solidFill>
                  <a:srgbClr val="FFFF00"/>
                </a:solidFill>
              </a:rPr>
              <a:t>…</a:t>
            </a:r>
            <a:endParaRPr lang="sl-SI" b="1" dirty="0">
              <a:solidFill>
                <a:srgbClr val="FFFF00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81809" y="1864662"/>
            <a:ext cx="10515600" cy="89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Mogoče pa je bila katera od </a:t>
            </a:r>
            <a:r>
              <a:rPr lang="sl-SI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teh …</a:t>
            </a:r>
            <a:endParaRPr lang="sl-SI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696"/>
            <a:ext cx="3166334" cy="237475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672693"/>
            <a:ext cx="2824684" cy="188194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51" y="1892292"/>
            <a:ext cx="2083396" cy="298321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24" y="5050072"/>
            <a:ext cx="3235661" cy="188477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685" y="5132683"/>
            <a:ext cx="2066248" cy="172531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7" y="4965252"/>
            <a:ext cx="2370269" cy="1580179"/>
          </a:xfrm>
          <a:prstGeom prst="rect">
            <a:avLst/>
          </a:prstGeom>
        </p:spPr>
      </p:pic>
      <p:sp>
        <p:nvSpPr>
          <p:cNvPr id="15" name="Ovalni oblaček 14"/>
          <p:cNvSpPr/>
          <p:nvPr/>
        </p:nvSpPr>
        <p:spPr>
          <a:xfrm>
            <a:off x="6973549" y="2636266"/>
            <a:ext cx="1524991" cy="666891"/>
          </a:xfrm>
          <a:prstGeom prst="wedgeEllipseCallout">
            <a:avLst>
              <a:gd name="adj1" fmla="val -29298"/>
              <a:gd name="adj2" fmla="val 91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PAZI!!!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5082549" y="6545431"/>
            <a:ext cx="3400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dirty="0" smtClean="0"/>
              <a:t>https://insertmedia.bing.office.net/images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0006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ka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33"/>
            <a:ext cx="12192000" cy="6924533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07272" y="-160027"/>
            <a:ext cx="10515600" cy="989291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 čim misliš, da diha: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21833" y="829264"/>
            <a:ext cx="10515600" cy="592653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medved (ustno odgovori)</a:t>
            </a:r>
          </a:p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ova (ustno odgovori)</a:t>
            </a:r>
            <a:r>
              <a:rPr lang="sl-SI" dirty="0" smtClean="0">
                <a:solidFill>
                  <a:srgbClr val="00B050"/>
                </a:solidFill>
              </a:rPr>
              <a:t>                                            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PLJUČA</a:t>
            </a:r>
          </a:p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eževnik (ustno odgovori)</a:t>
            </a:r>
          </a:p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everica (ustno odgovori</a:t>
            </a:r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r>
              <a:rPr lang="sl-SI" dirty="0" smtClean="0">
                <a:solidFill>
                  <a:srgbClr val="00B050"/>
                </a:solidFill>
              </a:rPr>
              <a:t>                                   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PLJUČA, KOŽA</a:t>
            </a:r>
          </a:p>
          <a:p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kača (ustno odgovori)</a:t>
            </a:r>
          </a:p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ž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aba (ustno odgovori</a:t>
            </a:r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r>
              <a:rPr lang="sl-SI" dirty="0" smtClean="0">
                <a:solidFill>
                  <a:srgbClr val="00B050"/>
                </a:solidFill>
              </a:rPr>
              <a:t>                                          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KOŽA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 še razlaga: </a:t>
            </a:r>
          </a:p>
          <a:p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ovršina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pljuč mora biti velika, da lahko pljuča izmenjujejo velike količine kisika v zelo kratkem času. Morajo biti tudi vlažna, saj kisik prehaja v telo le, če je raztopljen v vodi. Da se dihalne površine ne izsušijo, so pljuča globoko v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telesu.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Ž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abe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dihajo s pljuči, del kisika pa sprejemajo tudi skozi vlažno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kožo.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eževnik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diha skozi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kožo, zato mora biti koža vedno vlažna. </a:t>
            </a:r>
          </a:p>
          <a:p>
            <a:pPr marL="0" indent="0">
              <a:buNone/>
            </a:pPr>
            <a:r>
              <a:rPr lang="sl-SI" sz="13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sl-SI" sz="1300" b="1" dirty="0"/>
          </a:p>
          <a:p>
            <a:pPr marL="0" indent="0">
              <a:buNone/>
            </a:pPr>
            <a:r>
              <a:rPr lang="sl-SI" sz="1300" b="1" dirty="0" smtClean="0"/>
              <a:t>                                                                                                                                                                                                                     https://insertmedia.bing.office.net/images</a:t>
            </a:r>
            <a:endParaRPr lang="sl-SI" sz="1300" dirty="0" smtClean="0"/>
          </a:p>
          <a:p>
            <a:endParaRPr lang="sl-SI" dirty="0">
              <a:solidFill>
                <a:srgbClr val="FFC000"/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 flipV="1">
            <a:off x="4513103" y="1001271"/>
            <a:ext cx="2597702" cy="28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3918474" y="1340938"/>
            <a:ext cx="3082940" cy="4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4414266" y="1514710"/>
            <a:ext cx="2795375" cy="65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4017309" y="1427663"/>
            <a:ext cx="3093496" cy="113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3995770" y="2203654"/>
            <a:ext cx="3005644" cy="77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 flipV="1">
            <a:off x="4636546" y="1807285"/>
            <a:ext cx="2377440" cy="1219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Mogoče te je presenetilo, da kača diha s pljuči. Kot zanimivost naj ti povem, da ima zaradi ozke oblike </a:t>
            </a:r>
            <a:r>
              <a:rPr lang="sl-SI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telesa </a:t>
            </a:r>
            <a:r>
              <a:rPr lang="sl-SI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samo eno pljučno krilo.</a:t>
            </a:r>
            <a:endParaRPr lang="sl-SI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5068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l-SI" sz="1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Čaka te še naslednje: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Preberi si učno snov v 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učbeniku, 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stran 62.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FF00"/>
                </a:solidFill>
              </a:rPr>
              <a:t>Zapis v zvezek: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ŽIVLJENJSKI PROSTOR </a:t>
            </a:r>
            <a:r>
              <a:rPr lang="sl-SI" dirty="0" smtClean="0"/>
              <a:t>(naslov)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Vsa živa bitja potrebujejo kisik </a:t>
            </a:r>
            <a:r>
              <a:rPr lang="sl-SI" dirty="0" smtClean="0"/>
              <a:t>(podnaslov)</a:t>
            </a:r>
          </a:p>
          <a:p>
            <a:pPr marL="0" indent="0">
              <a:buNone/>
            </a:pPr>
            <a:r>
              <a:rPr lang="sl-SI" dirty="0" smtClean="0"/>
              <a:t>Preriši grafa </a:t>
            </a:r>
            <a:r>
              <a:rPr lang="sl-SI" dirty="0" err="1" smtClean="0"/>
              <a:t>kolačnika</a:t>
            </a:r>
            <a:r>
              <a:rPr lang="sl-SI" dirty="0" smtClean="0"/>
              <a:t> z vsemi podatki, ki jih imata.</a:t>
            </a:r>
          </a:p>
          <a:p>
            <a:pPr marL="0" indent="0">
              <a:buNone/>
            </a:pPr>
            <a:r>
              <a:rPr lang="sl-SI" dirty="0" smtClean="0"/>
              <a:t>Pod grafa pa napiši:</a:t>
            </a:r>
          </a:p>
          <a:p>
            <a:pPr marL="0" indent="0">
              <a:buNone/>
            </a:pPr>
            <a:r>
              <a:rPr lang="sl-SI" dirty="0" smtClean="0"/>
              <a:t>Kisik potrebujejo za življenje tako vodne kakor kopenske živali in rastline. Kisik sprejemajo iz vode in zraka na različne načine. Mnoge vodne živali dihajo s škrgami, mnoge kopenske živali pa s pljuči.</a:t>
            </a:r>
          </a:p>
          <a:p>
            <a:pPr marL="0" indent="0">
              <a:buNone/>
            </a:pPr>
            <a:endParaRPr lang="sl-SI" sz="900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Prišel si do konca, uspelo ti je.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1600" dirty="0" smtClean="0"/>
              <a:t>                                                                                                                                                              OŠ Frana Erjavca, Aktiv 5. razred, šolsko leto 2019/2020</a:t>
            </a:r>
            <a:endParaRPr lang="sl-SI" sz="1600" dirty="0"/>
          </a:p>
        </p:txBody>
      </p:sp>
      <p:pic>
        <p:nvPicPr>
          <p:cNvPr id="4" name="Slika 3" descr="Image result for SMILE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607" y="4593514"/>
            <a:ext cx="1871830" cy="12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7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09" y="0"/>
            <a:ext cx="13186410" cy="701802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4389" y="212845"/>
            <a:ext cx="10473691" cy="6592330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sl-SI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sl-SI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Življenje na Zemlji se je začelo v vodi. Iz prvih preprostih majhnih bitij so se razvile rastline in živali z zapletenejšo zgradbo. Šele pozneje v zemeljski zgodovini so nekatera bitja prešla na kopno.</a:t>
            </a:r>
            <a:r>
              <a:rPr lang="sl-SI" sz="4800" dirty="0" smtClean="0"/>
              <a:t>    </a:t>
            </a:r>
            <a:br>
              <a:rPr lang="sl-SI" sz="4800" dirty="0" smtClean="0"/>
            </a:br>
            <a:r>
              <a:rPr lang="sl-SI" sz="4800" dirty="0"/>
              <a:t> </a:t>
            </a:r>
            <a:r>
              <a:rPr lang="sl-SI" sz="4800" dirty="0" smtClean="0"/>
              <a:t>                           </a:t>
            </a:r>
            <a:r>
              <a:rPr lang="sl-SI" sz="1000" b="1" dirty="0" smtClean="0">
                <a:latin typeface="Comic Sans MS" panose="030F0702030302020204" pitchFamily="66" charset="0"/>
              </a:rPr>
              <a:t>Krnel, D., Bajd, B., Oblak, S., Glažar, S. A., Hostnik, I. (2016). Od mravlje do Sonca: Modrijan</a:t>
            </a:r>
            <a:r>
              <a:rPr lang="sl-SI" sz="1000" b="1" dirty="0"/>
              <a:t/>
            </a:r>
            <a:br>
              <a:rPr lang="sl-SI" sz="1000" b="1" dirty="0"/>
            </a:br>
            <a:r>
              <a:rPr lang="sl-SI" sz="1000" b="1" dirty="0" smtClean="0"/>
              <a:t/>
            </a:r>
            <a:br>
              <a:rPr lang="sl-SI" sz="1000" b="1" dirty="0" smtClean="0"/>
            </a:br>
            <a:r>
              <a:rPr lang="sl-SI" sz="900" dirty="0">
                <a:latin typeface="Comic Sans MS" panose="030F0702030302020204" pitchFamily="66" charset="0"/>
              </a:rPr>
              <a:t/>
            </a:r>
            <a:br>
              <a:rPr lang="sl-SI" sz="900" dirty="0">
                <a:latin typeface="Comic Sans MS" panose="030F0702030302020204" pitchFamily="66" charset="0"/>
              </a:rPr>
            </a:br>
            <a:r>
              <a:rPr lang="sl-SI" sz="900" dirty="0" smtClean="0">
                <a:latin typeface="Comic Sans MS" panose="030F0702030302020204" pitchFamily="66" charset="0"/>
              </a:rPr>
              <a:t/>
            </a:r>
            <a:br>
              <a:rPr lang="sl-SI" sz="900" dirty="0" smtClean="0">
                <a:latin typeface="Comic Sans MS" panose="030F0702030302020204" pitchFamily="66" charset="0"/>
              </a:rPr>
            </a:br>
            <a:r>
              <a:rPr lang="sl-SI" sz="900" dirty="0">
                <a:latin typeface="Comic Sans MS" panose="030F0702030302020204" pitchFamily="66" charset="0"/>
              </a:rPr>
              <a:t/>
            </a:r>
            <a:br>
              <a:rPr lang="sl-SI" sz="900" dirty="0">
                <a:latin typeface="Comic Sans MS" panose="030F0702030302020204" pitchFamily="66" charset="0"/>
              </a:rPr>
            </a:br>
            <a:r>
              <a:rPr lang="sl-SI" sz="900" dirty="0" smtClean="0">
                <a:latin typeface="Comic Sans MS" panose="030F0702030302020204" pitchFamily="66" charset="0"/>
              </a:rPr>
              <a:t/>
            </a:r>
            <a:br>
              <a:rPr lang="sl-SI" sz="900" dirty="0" smtClean="0">
                <a:latin typeface="Comic Sans MS" panose="030F0702030302020204" pitchFamily="66" charset="0"/>
              </a:rPr>
            </a:br>
            <a:r>
              <a:rPr lang="sl-SI" sz="900" dirty="0" smtClean="0">
                <a:latin typeface="Comic Sans MS" panose="030F0702030302020204" pitchFamily="66" charset="0"/>
              </a:rPr>
              <a:t>  </a:t>
            </a:r>
            <a:r>
              <a:rPr lang="sl-SI" sz="900" dirty="0">
                <a:latin typeface="Comic Sans MS" panose="030F0702030302020204" pitchFamily="66" charset="0"/>
              </a:rPr>
              <a:t/>
            </a:r>
            <a:br>
              <a:rPr lang="sl-SI" sz="900" dirty="0">
                <a:latin typeface="Comic Sans MS" panose="030F0702030302020204" pitchFamily="66" charset="0"/>
              </a:rPr>
            </a:br>
            <a:r>
              <a:rPr lang="sl-SI" sz="1000" b="1" dirty="0" smtClean="0">
                <a:latin typeface="Comic Sans MS" panose="030F0702030302020204" pitchFamily="66" charset="0"/>
              </a:rPr>
              <a:t>https://insertmedia.bing.office.net/images</a:t>
            </a:r>
            <a:r>
              <a:rPr lang="sl-SI" sz="1000" dirty="0" smtClean="0">
                <a:latin typeface="Comic Sans MS" panose="030F0702030302020204" pitchFamily="66" charset="0"/>
              </a:rPr>
              <a:t/>
            </a:r>
            <a:br>
              <a:rPr lang="sl-SI" sz="1000" dirty="0" smtClean="0">
                <a:latin typeface="Comic Sans MS" panose="030F0702030302020204" pitchFamily="66" charset="0"/>
              </a:rPr>
            </a:br>
            <a:r>
              <a:rPr lang="sl-SI" sz="900" dirty="0">
                <a:latin typeface="Comic Sans MS" panose="030F0702030302020204" pitchFamily="66" charset="0"/>
              </a:rPr>
              <a:t/>
            </a:r>
            <a:br>
              <a:rPr lang="sl-SI" sz="900" dirty="0">
                <a:latin typeface="Comic Sans MS" panose="030F0702030302020204" pitchFamily="66" charset="0"/>
              </a:rPr>
            </a:br>
            <a:r>
              <a:rPr lang="sl-SI" sz="900" dirty="0">
                <a:latin typeface="Comic Sans MS" panose="030F0702030302020204" pitchFamily="66" charset="0"/>
              </a:rPr>
              <a:t> </a:t>
            </a:r>
            <a:r>
              <a:rPr lang="sl-SI" sz="9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l-SI" sz="1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280"/>
            <a:ext cx="6458827" cy="347872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72" y="3379279"/>
            <a:ext cx="5743829" cy="34787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72" y="1"/>
            <a:ext cx="5743829" cy="337928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93"/>
            <a:ext cx="6448172" cy="342040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VSA ŽIVA BITJA POTREBUJEJO KISIK</a:t>
            </a:r>
            <a:endParaRPr lang="sl-SI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1009186" y="2403628"/>
            <a:ext cx="10515600" cy="79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si? Hitro odpri učbenik na strani 62 in ugotovil/a 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boš, 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ali je tvoj odgovor pravilen. Oglej si grafa </a:t>
            </a:r>
            <a:r>
              <a:rPr lang="sl-SI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kolačnika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838200" y="2443240"/>
            <a:ext cx="10515600" cy="58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7" name="Označba mesta vsebine 3"/>
          <p:cNvSpPr txBox="1">
            <a:spLocks/>
          </p:cNvSpPr>
          <p:nvPr/>
        </p:nvSpPr>
        <p:spPr>
          <a:xfrm>
            <a:off x="923693" y="2308302"/>
            <a:ext cx="10515600" cy="100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8" name="Označba mesta vsebine 3"/>
          <p:cNvSpPr txBox="1">
            <a:spLocks/>
          </p:cNvSpPr>
          <p:nvPr/>
        </p:nvSpPr>
        <p:spPr>
          <a:xfrm>
            <a:off x="990600" y="1978025"/>
            <a:ext cx="10515600" cy="482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Kaj misliš, kje je več </a:t>
            </a:r>
            <a:r>
              <a:rPr lang="sl-SI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kisika - </a:t>
            </a:r>
            <a:r>
              <a:rPr lang="sl-SI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 vodi ali na kopnem? (ustno odgovori sam/a).</a:t>
            </a:r>
            <a:endParaRPr lang="sl-SI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značba mesta vsebine 3"/>
          <p:cNvSpPr txBox="1">
            <a:spLocks/>
          </p:cNvSpPr>
          <p:nvPr/>
        </p:nvSpPr>
        <p:spPr>
          <a:xfrm>
            <a:off x="990600" y="3212013"/>
            <a:ext cx="10515600" cy="95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si kdaj razmišljal/a s čim ribe, morski psi, raki in školjke sprejemajo kisik iz vode?</a:t>
            </a:r>
            <a:endParaRPr lang="sl-SI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značba mesta vsebine 3"/>
          <p:cNvSpPr txBox="1">
            <a:spLocks/>
          </p:cNvSpPr>
          <p:nvPr/>
        </p:nvSpPr>
        <p:spPr>
          <a:xfrm>
            <a:off x="923693" y="4064463"/>
            <a:ext cx="10515600" cy="202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90600" y="3997702"/>
            <a:ext cx="1010486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 škrgami. Škrge so prepletene z žilicami. Te obliva voda. Kisik se vsrka v žilice, odda pa se ogljikov dioksid. Ker je v vodi manj kisika, mora voda s kisikom  stalno dotekati na dihalne površine. Zato vodne živali izvajajo različne gibe, ki omogočajo neprekinjeno oskrbo z vodo, bogato s kisikom. Nekatere ribe odpirajo in zapirajo gobec, morski psi plavajo z odprtim gobcem ...</a:t>
            </a:r>
          </a:p>
          <a:p>
            <a:pPr>
              <a:spcAft>
                <a:spcPts val="0"/>
              </a:spcAft>
            </a:pPr>
            <a:r>
              <a:rPr lang="sl-SI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 škrgah kisik prehaja po žilah v telo, ogljikov dioksid pa iz njega. </a:t>
            </a:r>
          </a:p>
          <a:p>
            <a:pPr>
              <a:spcAft>
                <a:spcPts val="0"/>
              </a:spcAft>
            </a:pPr>
            <a:r>
              <a:rPr lang="sl-SI" sz="1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sl-SI" sz="1000" b="1" dirty="0" smtClean="0"/>
              <a:t>https://insertmedia.bing.office.net/images</a:t>
            </a:r>
            <a:r>
              <a:rPr lang="sl-SI" sz="1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</a:t>
            </a:r>
            <a:endParaRPr lang="sl-SI" sz="10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kj_vwleR6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6341"/>
            <a:ext cx="12192000" cy="560516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9115517" y="6596390"/>
            <a:ext cx="3076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https://www.youtube.com/watch?v=9kj_vwleR6Q</a:t>
            </a:r>
            <a:endParaRPr lang="sl-SI" sz="1100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38200" y="167267"/>
            <a:ext cx="10515600" cy="962285"/>
          </a:xfrm>
        </p:spPr>
        <p:txBody>
          <a:bodyPr>
            <a:noAutofit/>
          </a:bodyPr>
          <a:lstStyle/>
          <a:p>
            <a:pPr algn="ctr"/>
            <a:r>
              <a:rPr lang="sl-SI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Poglej si spodnji video posnetek. </a:t>
            </a:r>
            <a:r>
              <a:rPr lang="sl-SI" sz="40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br>
              <a:rPr lang="sl-SI" sz="40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sl-SI" sz="16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(počakaj nekaj sekund, da se naloži)</a:t>
            </a:r>
            <a:br>
              <a:rPr lang="sl-SI" sz="16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sl-SI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3246070"/>
            <a:ext cx="6359911" cy="36119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46070"/>
            <a:ext cx="5832086" cy="361193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54"/>
            <a:ext cx="5832086" cy="32589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0"/>
            <a:ext cx="6359912" cy="324607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519" y="1963038"/>
            <a:ext cx="10648485" cy="790669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 čim pa dihajo delfini, kiti, želve in morski levi?</a:t>
            </a:r>
            <a:endParaRPr lang="sl-SI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90650" y="3000742"/>
            <a:ext cx="10515600" cy="128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sl-SI" sz="32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sl-SI" sz="1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 </a:t>
            </a:r>
            <a:r>
              <a:rPr lang="sl-SI" sz="1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živali dihajo s pljuči, zato morajo po zrak vedno </a:t>
            </a:r>
            <a:endParaRPr lang="sl-SI" sz="1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sl-SI" sz="1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sl-SI" sz="1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 </a:t>
            </a:r>
            <a:r>
              <a:rPr lang="sl-SI" sz="1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površje. </a:t>
            </a:r>
          </a:p>
          <a:p>
            <a:r>
              <a:rPr lang="sl-SI" sz="11200" b="1" dirty="0">
                <a:latin typeface="Comic Sans MS" panose="030F0702030302020204" pitchFamily="66" charset="0"/>
              </a:rPr>
              <a:t> </a:t>
            </a:r>
          </a:p>
          <a:p>
            <a:endParaRPr lang="sl-SI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 rot="10800000" flipV="1">
            <a:off x="490652" y="3791415"/>
            <a:ext cx="10770220" cy="80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sl-SI" sz="32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sl-SI" sz="8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sl-SI" sz="8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sl-SI" sz="3200" dirty="0"/>
              <a:t> </a:t>
            </a:r>
          </a:p>
          <a:p>
            <a:endParaRPr lang="sl-SI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06912" y="790451"/>
            <a:ext cx="10638263" cy="925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Ali ti je bil posnetek všeč? Upam, da ja. Gremo </a:t>
            </a:r>
            <a:r>
              <a:rPr lang="sl-SI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naprej …</a:t>
            </a:r>
            <a:endParaRPr lang="sl-SI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626051" y="6492142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b="1" dirty="0" smtClean="0"/>
              <a:t>https://insertmedia.bing.office.net/images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050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2605" y="1681141"/>
            <a:ext cx="6858003" cy="349570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0" y="0"/>
            <a:ext cx="5192195" cy="6858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948" y="0"/>
            <a:ext cx="4365702" cy="685800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Pri procesu fotosinteze sta prisotna dva plina.</a:t>
            </a:r>
            <a:endParaRPr lang="sl-SI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838200" y="1871139"/>
            <a:ext cx="10515600" cy="79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Ogljikov dioksid, kisik.</a:t>
            </a:r>
            <a:endParaRPr lang="sl-SI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aslov 2"/>
          <p:cNvSpPr txBox="1">
            <a:spLocks/>
          </p:cNvSpPr>
          <p:nvPr/>
        </p:nvSpPr>
        <p:spPr>
          <a:xfrm>
            <a:off x="838200" y="1188032"/>
            <a:ext cx="10515600" cy="79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Ali se še spomnite katera? (odgovori ustno).</a:t>
            </a:r>
            <a:endParaRPr lang="sl-SI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838200" y="2684663"/>
            <a:ext cx="10515600" cy="79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Ali vas </a:t>
            </a:r>
            <a:r>
              <a:rPr lang="sl-SI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zanima, </a:t>
            </a:r>
            <a:r>
              <a:rPr lang="sl-SI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kako izmenjujejo pline alge?</a:t>
            </a:r>
            <a:endParaRPr lang="sl-SI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Naslov 2"/>
          <p:cNvSpPr txBox="1">
            <a:spLocks/>
          </p:cNvSpPr>
          <p:nvPr/>
        </p:nvSpPr>
        <p:spPr>
          <a:xfrm>
            <a:off x="748990" y="3546340"/>
            <a:ext cx="10515600" cy="113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8200" y="4679594"/>
            <a:ext cx="913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36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sl-SI" sz="3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838200" y="3352429"/>
            <a:ext cx="913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36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Alge sprejemajo ogljikov dioksid iz vode in oddajajo kisik skozi celotno površino. </a:t>
            </a:r>
            <a:endParaRPr lang="sl-SI" sz="3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48990" y="4638868"/>
            <a:ext cx="966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l-SI" sz="3600" b="1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Kako izmenjujejo pline kopenske rastline? </a:t>
            </a:r>
            <a:endParaRPr lang="sl-SI" sz="3600" b="1" dirty="0">
              <a:solidFill>
                <a:srgbClr val="00B0F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838200" y="5366651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l-SI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Skozi listne reže.</a:t>
            </a:r>
            <a:r>
              <a:rPr lang="sl-SI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sl-SI" sz="32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sl-SI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9054309" y="6377727"/>
            <a:ext cx="27222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dirty="0" smtClean="0"/>
              <a:t>https://insertmedia.bing.office.net/images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11820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" y="89210"/>
            <a:ext cx="12173114" cy="6776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TOREJ:</a:t>
            </a:r>
            <a:b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79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Kopenske rastline so na različne načine zaščitene, da iz njih ne izhlapeva preveč vode. </a:t>
            </a:r>
          </a:p>
          <a:p>
            <a:pPr marL="0" indent="0">
              <a:buNone/>
            </a:pPr>
            <a:endParaRPr lang="sl-SI" sz="36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 listnimi režami uravnavajo količino vode, ki jo oddajajo v okolje.</a:t>
            </a:r>
          </a:p>
          <a:p>
            <a:pPr marL="0" indent="0">
              <a:buNone/>
            </a:pPr>
            <a:endParaRPr lang="sl-SI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Alge so obdane z vodo, zato lahko pline sprejemajo in oddajajo skozi celotno površino. </a:t>
            </a:r>
            <a:br>
              <a:rPr lang="sl-SI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sl-SI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362724" y="6482283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b="1" dirty="0" smtClean="0"/>
              <a:t>https://insertmedia.bing.office.net/images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8077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54" y="0"/>
            <a:ext cx="12930954" cy="70294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Veliko časa smo preživeli v vodi, čas je, da se vrnemo na kopno.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795454" y="14542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 tako hitro, samo še 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nekaj …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14039" y="2397512"/>
            <a:ext cx="10510025" cy="130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Kaj pa ta gospodič tukaj in gospodična zraven?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838200" y="1454228"/>
            <a:ext cx="10515600" cy="501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Kako pa onadva izmenjujeta pline?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45259"/>
            <a:ext cx="3488473" cy="21249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16" y="4345259"/>
            <a:ext cx="3187390" cy="212492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439866" y="4408449"/>
            <a:ext cx="2006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Lokvanj skozi listne</a:t>
            </a:r>
          </a:p>
          <a:p>
            <a:r>
              <a:rPr lang="sl-SI" b="1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eže na površini lista, ki ne leži na vodi.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9866946" y="4329063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Morska vetrnica</a:t>
            </a:r>
          </a:p>
          <a:p>
            <a:r>
              <a:rPr lang="sl-SI" b="1" dirty="0">
                <a:solidFill>
                  <a:srgbClr val="FFFF00"/>
                </a:solidFill>
                <a:latin typeface="Comic Sans MS" panose="030F0702030302020204" pitchFamily="66" charset="0"/>
              </a:rPr>
              <a:t>p</a:t>
            </a:r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s površino</a:t>
            </a:r>
          </a:p>
          <a:p>
            <a:r>
              <a:rPr lang="sl-SI" b="1" dirty="0">
                <a:solidFill>
                  <a:srgbClr val="FFFF00"/>
                </a:solidFill>
                <a:latin typeface="Comic Sans MS" panose="030F0702030302020204" pitchFamily="66" charset="0"/>
              </a:rPr>
              <a:t>c</a:t>
            </a:r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elega telesa.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55917" y="6470185"/>
            <a:ext cx="3400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dirty="0" smtClean="0"/>
              <a:t>https://insertmedia.bing.office.net/images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5423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3" y="0"/>
            <a:ext cx="12866146" cy="7379745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idx="4294967295"/>
          </p:nvPr>
        </p:nvSpPr>
        <p:spPr>
          <a:xfrm>
            <a:off x="1074419" y="4527027"/>
            <a:ext cx="10414747" cy="2125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I                 O                E                        S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K                 L                  N                     Ž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A                E              K                       I       </a:t>
            </a:r>
            <a:r>
              <a:rPr lang="sl-SI" sz="3200" dirty="0" smtClean="0">
                <a:latin typeface="Comic Sans MS" panose="030F0702030302020204" pitchFamily="66" charset="0"/>
              </a:rPr>
              <a:t>                           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02920" y="1887924"/>
            <a:ext cx="10515600" cy="156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502920" y="395585"/>
            <a:ext cx="11361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Vodne rastline in živali smo na tem našem potovanju skozi življenjski prostor pustili za seboj in prav tako kopenske rastline, ki smo jih pustili pri algah. Ostanejo nam…..</a:t>
            </a:r>
            <a:endParaRPr lang="sl-SI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02920" y="2626260"/>
            <a:ext cx="11361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200" dirty="0">
              <a:latin typeface="Comic Sans MS" panose="030F0702030302020204" pitchFamily="66" charset="0"/>
            </a:endParaRPr>
          </a:p>
          <a:p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502920" y="1800780"/>
            <a:ext cx="10515600" cy="156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86740" y="2193473"/>
            <a:ext cx="10515600" cy="156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86740" y="3315653"/>
            <a:ext cx="10515600" cy="156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1074419" y="1831860"/>
            <a:ext cx="11361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200" dirty="0">
              <a:latin typeface="Comic Sans MS" panose="030F0702030302020204" pitchFamily="66" charset="0"/>
            </a:endParaRPr>
          </a:p>
          <a:p>
            <a:r>
              <a:rPr lang="sl-SI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_ </a:t>
            </a:r>
            <a:r>
              <a:rPr lang="sl-SI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_ _ _ _ _     _ _ </a:t>
            </a:r>
            <a:r>
              <a:rPr lang="sl-SI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sl-SI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_ _ _ .</a:t>
            </a:r>
            <a:endParaRPr lang="sl-SI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značba mesta besedila 3"/>
          <p:cNvSpPr txBox="1">
            <a:spLocks/>
          </p:cNvSpPr>
          <p:nvPr/>
        </p:nvSpPr>
        <p:spPr>
          <a:xfrm>
            <a:off x="586740" y="4613321"/>
            <a:ext cx="992886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979504" y="2765367"/>
            <a:ext cx="1060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200" dirty="0">
              <a:latin typeface="Comic Sans MS" panose="030F0702030302020204" pitchFamily="66" charset="0"/>
            </a:endParaRPr>
          </a:p>
          <a:p>
            <a:r>
              <a:rPr lang="sl-SI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Če rešitve niste ugotovili, imate spodaj premešane črke, da jo sestavite.</a:t>
            </a:r>
            <a:endParaRPr lang="sl-SI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502920" y="4693230"/>
            <a:ext cx="10515600" cy="156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22" name="Pravokotnik 21"/>
          <p:cNvSpPr/>
          <p:nvPr/>
        </p:nvSpPr>
        <p:spPr>
          <a:xfrm>
            <a:off x="9469780" y="6555376"/>
            <a:ext cx="27222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dirty="0" smtClean="0"/>
              <a:t>https://insertmedia.bing.office.net/images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0457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807</Words>
  <Application>Microsoft Office PowerPoint</Application>
  <PresentationFormat>Širokozaslonsko</PresentationFormat>
  <Paragraphs>98</Paragraphs>
  <Slides>12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Wingdings</vt:lpstr>
      <vt:lpstr>Officeova tema</vt:lpstr>
      <vt:lpstr>ŽIVLJENJSKI PROSTOR</vt:lpstr>
      <vt:lpstr> Življenje na Zemlji se je začelo v vodi. Iz prvih preprostih majhnih bitij so se razvile rastline in živali z zapletenejšo zgradbo. Šele pozneje v zemeljski zgodovini so nekatera bitja prešla na kopno.                                 Krnel, D., Bajd, B., Oblak, S., Glažar, S. A., Hostnik, I. (2016). Od mravlje do Sonca: Modrijan         https://insertmedia.bing.office.net/images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VSA ŽIVA BITJA POTREBUJEJO KISIK</vt:lpstr>
      <vt:lpstr>Poglej si spodnji video posnetek.  (počakaj nekaj sekund, da se naloži) </vt:lpstr>
      <vt:lpstr>S čim pa dihajo delfini, kiti, želve in morski levi?</vt:lpstr>
      <vt:lpstr>Pri procesu fotosinteze sta prisotna dva plina.</vt:lpstr>
      <vt:lpstr> TOREJ: </vt:lpstr>
      <vt:lpstr>Veliko časa smo preživeli v vodi, čas je, da se vrnemo na kopno.</vt:lpstr>
      <vt:lpstr>PowerPointova predstavitev</vt:lpstr>
      <vt:lpstr>KOPENSKE ŽIVALI</vt:lpstr>
      <vt:lpstr>S čim misliš, da diha:</vt:lpstr>
      <vt:lpstr>Mogoče te je presenetilo, da kača diha s pljuči. Kot zanimivost naj ti povem, da ima zaradi ozke oblike telesa samo eno pljučno krilo.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ŽIVLJENSKI PROSTOR</dc:title>
  <dc:creator>compjuter</dc:creator>
  <cp:lastModifiedBy>compjuter</cp:lastModifiedBy>
  <cp:revision>56</cp:revision>
  <dcterms:created xsi:type="dcterms:W3CDTF">2020-03-25T10:00:19Z</dcterms:created>
  <dcterms:modified xsi:type="dcterms:W3CDTF">2020-03-29T19:30:46Z</dcterms:modified>
</cp:coreProperties>
</file>