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E2E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B3C1-B77A-45A5-95C7-133936CC5ACF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95E5-E9ED-4077-B34B-7D3D475774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724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B3C1-B77A-45A5-95C7-133936CC5ACF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95E5-E9ED-4077-B34B-7D3D475774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619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B3C1-B77A-45A5-95C7-133936CC5ACF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95E5-E9ED-4077-B34B-7D3D475774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468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B3C1-B77A-45A5-95C7-133936CC5ACF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95E5-E9ED-4077-B34B-7D3D475774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307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B3C1-B77A-45A5-95C7-133936CC5ACF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95E5-E9ED-4077-B34B-7D3D475774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104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B3C1-B77A-45A5-95C7-133936CC5ACF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95E5-E9ED-4077-B34B-7D3D475774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873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B3C1-B77A-45A5-95C7-133936CC5ACF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95E5-E9ED-4077-B34B-7D3D475774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684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B3C1-B77A-45A5-95C7-133936CC5ACF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95E5-E9ED-4077-B34B-7D3D475774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143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B3C1-B77A-45A5-95C7-133936CC5ACF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95E5-E9ED-4077-B34B-7D3D475774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515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B3C1-B77A-45A5-95C7-133936CC5ACF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95E5-E9ED-4077-B34B-7D3D475774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750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B3C1-B77A-45A5-95C7-133936CC5ACF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95E5-E9ED-4077-B34B-7D3D475774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384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4B3C1-B77A-45A5-95C7-133936CC5ACF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F95E5-E9ED-4077-B34B-7D3D475774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375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E2ED"/>
            </a:gs>
            <a:gs pos="28000">
              <a:schemeClr val="accent1">
                <a:lumMod val="45000"/>
                <a:lumOff val="55000"/>
              </a:schemeClr>
            </a:gs>
            <a:gs pos="77000">
              <a:srgbClr val="03E2ED"/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31" y="-1"/>
            <a:ext cx="10312784" cy="685800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99963" y="174553"/>
            <a:ext cx="9144000" cy="1082853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  <a:latin typeface="+mn-lt"/>
              </a:rPr>
              <a:t>KAJ JE KOMU HRANA</a:t>
            </a:r>
            <a:endParaRPr lang="sl-SI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22534" y="2971094"/>
            <a:ext cx="9144000" cy="3973689"/>
          </a:xfrm>
        </p:spPr>
        <p:txBody>
          <a:bodyPr/>
          <a:lstStyle/>
          <a:p>
            <a:pPr algn="l"/>
            <a:r>
              <a:rPr lang="sl-SI" sz="3600" b="1" dirty="0" smtClean="0">
                <a:solidFill>
                  <a:srgbClr val="00B0F0"/>
                </a:solidFill>
              </a:rPr>
              <a:t>Pozdravljeni učenci.</a:t>
            </a:r>
          </a:p>
          <a:p>
            <a:pPr algn="l"/>
            <a:r>
              <a:rPr lang="sl-SI" sz="3600" b="1" dirty="0" smtClean="0">
                <a:solidFill>
                  <a:srgbClr val="00B0F0"/>
                </a:solidFill>
              </a:rPr>
              <a:t>V tem tednu boste pri predmetu naravoslovje, spoznali marsikaj novega in zanimivega o živalih v njihovih življenjskih okoljih.</a:t>
            </a:r>
          </a:p>
          <a:p>
            <a:pPr algn="l"/>
            <a:endParaRPr lang="sl-SI" sz="800" b="1" dirty="0" smtClean="0">
              <a:solidFill>
                <a:srgbClr val="00B0F0"/>
              </a:solidFill>
            </a:endParaRPr>
          </a:p>
          <a:p>
            <a:pPr algn="l"/>
            <a:r>
              <a:rPr lang="sl-SI" sz="3600" b="1" dirty="0" smtClean="0">
                <a:solidFill>
                  <a:srgbClr val="00B0F0"/>
                </a:solidFill>
              </a:rPr>
              <a:t>Učna snov je namenjena dvema urama naravoslovja, zato naj se vam ne mudi. </a:t>
            </a:r>
          </a:p>
          <a:p>
            <a:pPr algn="l"/>
            <a:endParaRPr lang="sl-S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41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E2ED"/>
            </a:gs>
            <a:gs pos="28000">
              <a:schemeClr val="accent1">
                <a:lumMod val="45000"/>
                <a:lumOff val="55000"/>
              </a:schemeClr>
            </a:gs>
            <a:gs pos="77000">
              <a:srgbClr val="03E2ED"/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1689" y="474134"/>
            <a:ext cx="10515600" cy="496711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latin typeface="+mn-lt"/>
              </a:rPr>
              <a:t/>
            </a:r>
            <a:br>
              <a:rPr lang="sl-SI" sz="4000" dirty="0" smtClean="0">
                <a:latin typeface="+mn-lt"/>
              </a:rPr>
            </a:br>
            <a:r>
              <a:rPr lang="sl-SI" sz="4000" b="1" dirty="0" smtClean="0">
                <a:solidFill>
                  <a:srgbClr val="7030A0"/>
                </a:solidFill>
                <a:latin typeface="+mn-lt"/>
              </a:rPr>
              <a:t>S hrano se prenaša energija.</a:t>
            </a:r>
            <a:r>
              <a:rPr lang="sl-SI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sl-SI" b="1" dirty="0" smtClean="0">
                <a:solidFill>
                  <a:srgbClr val="7030A0"/>
                </a:solidFill>
                <a:latin typeface="+mn-lt"/>
              </a:rPr>
            </a:br>
            <a:endParaRPr lang="sl-SI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689" y="1403160"/>
            <a:ext cx="4639458" cy="1853345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633156" y="1557867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0070C0"/>
                </a:solidFill>
              </a:rPr>
              <a:t>Življenje živali in ljudi je odvisno od sonca in rastlin.</a:t>
            </a:r>
          </a:p>
        </p:txBody>
      </p:sp>
      <p:sp>
        <p:nvSpPr>
          <p:cNvPr id="7" name="Pravokotnik 6"/>
          <p:cNvSpPr/>
          <p:nvPr/>
        </p:nvSpPr>
        <p:spPr>
          <a:xfrm>
            <a:off x="620889" y="3496909"/>
            <a:ext cx="10515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/>
              <a:t>Živali se različno hranijo. </a:t>
            </a:r>
          </a:p>
          <a:p>
            <a:endParaRPr lang="sl-SI" sz="800" dirty="0" smtClean="0"/>
          </a:p>
          <a:p>
            <a:r>
              <a:rPr lang="sl-SI" sz="2800" dirty="0" smtClean="0"/>
              <a:t>Nekatere se hranijo samo z rastlinami, zato jih imenujemo </a:t>
            </a:r>
            <a:r>
              <a:rPr lang="sl-SI" sz="2800" dirty="0" smtClean="0">
                <a:solidFill>
                  <a:srgbClr val="FF0000"/>
                </a:solidFill>
              </a:rPr>
              <a:t>rastlinojedci</a:t>
            </a:r>
            <a:r>
              <a:rPr lang="sl-SI" sz="2800" dirty="0" smtClean="0"/>
              <a:t>.</a:t>
            </a:r>
          </a:p>
          <a:p>
            <a:endParaRPr lang="sl-SI" sz="800" dirty="0" smtClean="0"/>
          </a:p>
          <a:p>
            <a:r>
              <a:rPr lang="sl-SI" sz="2800" dirty="0" smtClean="0"/>
              <a:t>Živali, ki jedo druge živali, so </a:t>
            </a:r>
            <a:r>
              <a:rPr lang="sl-SI" sz="2800" dirty="0" smtClean="0">
                <a:solidFill>
                  <a:srgbClr val="FF0000"/>
                </a:solidFill>
              </a:rPr>
              <a:t>mesojedci</a:t>
            </a:r>
            <a:r>
              <a:rPr lang="sl-SI" sz="2800" dirty="0" smtClean="0"/>
              <a:t>.</a:t>
            </a:r>
          </a:p>
          <a:p>
            <a:endParaRPr lang="sl-SI" sz="800" dirty="0" smtClean="0"/>
          </a:p>
          <a:p>
            <a:r>
              <a:rPr lang="sl-SI" sz="2800" dirty="0" smtClean="0"/>
              <a:t>Mnoge živali pa jedo tako rastline kot živali in jih imenujemo </a:t>
            </a:r>
            <a:r>
              <a:rPr lang="sl-SI" sz="2800" dirty="0" smtClean="0">
                <a:solidFill>
                  <a:srgbClr val="FF0000"/>
                </a:solidFill>
              </a:rPr>
              <a:t>vsejedci</a:t>
            </a:r>
            <a:r>
              <a:rPr lang="sl-SI" sz="2800" dirty="0" smtClean="0"/>
              <a:t>.</a:t>
            </a:r>
          </a:p>
          <a:p>
            <a:endParaRPr lang="sl-SI" sz="800" dirty="0" smtClean="0"/>
          </a:p>
          <a:p>
            <a:r>
              <a:rPr lang="sl-SI" sz="2800" dirty="0" smtClean="0">
                <a:solidFill>
                  <a:srgbClr val="FF0000"/>
                </a:solidFill>
              </a:rPr>
              <a:t>Vsejedci</a:t>
            </a:r>
            <a:r>
              <a:rPr lang="sl-SI" sz="2800" dirty="0" smtClean="0"/>
              <a:t> smo tudi ljudje. </a:t>
            </a:r>
            <a:endParaRPr lang="sl-SI" sz="2800" dirty="0"/>
          </a:p>
        </p:txBody>
      </p:sp>
      <p:sp>
        <p:nvSpPr>
          <p:cNvPr id="8" name="Pravokotnik 7"/>
          <p:cNvSpPr/>
          <p:nvPr/>
        </p:nvSpPr>
        <p:spPr>
          <a:xfrm>
            <a:off x="1173480" y="3222107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900" dirty="0" smtClean="0"/>
              <a:t>https://www.google.com/search?q=s+hrano+se+prena%C5%A1a+energij</a:t>
            </a:r>
            <a:endParaRPr lang="sl-SI" sz="900" dirty="0"/>
          </a:p>
        </p:txBody>
      </p:sp>
    </p:spTree>
    <p:extLst>
      <p:ext uri="{BB962C8B-B14F-4D97-AF65-F5344CB8AC3E}">
        <p14:creationId xmlns:p14="http://schemas.microsoft.com/office/powerpoint/2010/main" val="1387556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E2ED"/>
            </a:gs>
            <a:gs pos="100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7030A0"/>
                </a:solidFill>
                <a:latin typeface="+mn-lt"/>
              </a:rPr>
              <a:t>ŽIVLJENJSKA OKOLJA</a:t>
            </a:r>
            <a:endParaRPr lang="sl-SI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080557"/>
            <a:ext cx="10515600" cy="5308953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smtClean="0"/>
              <a:t>V </a:t>
            </a:r>
            <a:r>
              <a:rPr lang="sl-SI" dirty="0"/>
              <a:t>življenjskih okoljih rastejo različne rastline in živijo različne živali</a:t>
            </a:r>
            <a:r>
              <a:rPr lang="sl-SI" dirty="0" smtClean="0"/>
              <a:t>.</a:t>
            </a:r>
          </a:p>
          <a:p>
            <a:pPr marL="0" indent="0" algn="ctr">
              <a:buNone/>
            </a:pPr>
            <a:r>
              <a:rPr lang="sl-SI" dirty="0" smtClean="0"/>
              <a:t>Poznamo različna življenjska okolja.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24" y="2031183"/>
            <a:ext cx="1877731" cy="74987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52" y="2686408"/>
            <a:ext cx="2729840" cy="1741618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47731" y="4174407"/>
            <a:ext cx="27719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 </a:t>
            </a:r>
            <a:r>
              <a:rPr lang="sl-SI" sz="800" dirty="0" smtClean="0"/>
              <a:t>https://www.google.com/search?q=travni%C5%A1ke+%C5%B</a:t>
            </a:r>
            <a:endParaRPr lang="sl-SI" sz="8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312355" y="2128504"/>
            <a:ext cx="150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GOZD</a:t>
            </a:r>
            <a:endParaRPr lang="sl-SI" sz="28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554" y="2686409"/>
            <a:ext cx="2617186" cy="174161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773" y="4421295"/>
            <a:ext cx="3017782" cy="26215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0234" y="2031183"/>
            <a:ext cx="1822862" cy="74987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0731" y="2686408"/>
            <a:ext cx="2327295" cy="1741618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413" y="4428026"/>
            <a:ext cx="2932430" cy="256054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6496" y="2012129"/>
            <a:ext cx="1908213" cy="75597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1701" y="2673286"/>
            <a:ext cx="2930300" cy="175474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85185" y="4450518"/>
            <a:ext cx="2956816" cy="256054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4382" y="4799820"/>
            <a:ext cx="2750730" cy="1857636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11861" y="4693720"/>
            <a:ext cx="1996140" cy="746277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9592" y="6644667"/>
            <a:ext cx="2804403" cy="256054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3247" y="4825021"/>
            <a:ext cx="2908044" cy="1858331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17253" y="4653986"/>
            <a:ext cx="3225064" cy="755970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09577" y="6649107"/>
            <a:ext cx="3475021" cy="262151"/>
          </a:xfrm>
          <a:prstGeom prst="rect">
            <a:avLst/>
          </a:prstGeom>
        </p:spPr>
      </p:pic>
      <p:sp>
        <p:nvSpPr>
          <p:cNvPr id="24" name="PoljeZBesedilom 23"/>
          <p:cNvSpPr txBox="1"/>
          <p:nvPr/>
        </p:nvSpPr>
        <p:spPr>
          <a:xfrm>
            <a:off x="7639447" y="4813456"/>
            <a:ext cx="4445802" cy="1938992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ŠE NEKAJ ŽIVLJENJSKIH OKOLIJ:</a:t>
            </a:r>
          </a:p>
          <a:p>
            <a:r>
              <a:rPr lang="sl-SI" sz="2000" dirty="0" smtClean="0"/>
              <a:t> ● REKA</a:t>
            </a:r>
          </a:p>
          <a:p>
            <a:r>
              <a:rPr lang="sl-SI" sz="2000" dirty="0" smtClean="0"/>
              <a:t> ● POTOK</a:t>
            </a:r>
          </a:p>
          <a:p>
            <a:r>
              <a:rPr lang="sl-SI" sz="2000" dirty="0" smtClean="0"/>
              <a:t> ● DŽUNGLA</a:t>
            </a:r>
          </a:p>
          <a:p>
            <a:r>
              <a:rPr lang="sl-SI" sz="2000" dirty="0" smtClean="0"/>
              <a:t> ● SAVANA</a:t>
            </a:r>
          </a:p>
          <a:p>
            <a:r>
              <a:rPr lang="sl-SI" sz="2000" dirty="0" smtClean="0"/>
              <a:t> ● OBMOČJA VEČNEGA SNEGA IN LEDU …</a:t>
            </a:r>
          </a:p>
        </p:txBody>
      </p:sp>
    </p:spTree>
    <p:extLst>
      <p:ext uri="{BB962C8B-B14F-4D97-AF65-F5344CB8AC3E}">
        <p14:creationId xmlns:p14="http://schemas.microsoft.com/office/powerpoint/2010/main" val="356895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E2ED"/>
            </a:gs>
            <a:gs pos="100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9733" y="61932"/>
            <a:ext cx="10515600" cy="1325563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+mn-lt"/>
              </a:rPr>
              <a:t>Rastlinojedci, mesojedci in vsejedci v različnih življenjskih okoljih.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75355" y="1249458"/>
            <a:ext cx="11424355" cy="4351338"/>
          </a:xfrm>
        </p:spPr>
        <p:txBody>
          <a:bodyPr/>
          <a:lstStyle/>
          <a:p>
            <a:pPr marL="0" indent="0">
              <a:buNone/>
            </a:pPr>
            <a:r>
              <a:rPr lang="sl-SI" b="1" dirty="0" smtClean="0"/>
              <a:t>Za nadaljevanje boš potreboval/a pisalo in list papirja. </a:t>
            </a:r>
            <a:r>
              <a:rPr lang="sl-SI" dirty="0" smtClean="0"/>
              <a:t>Tvoje odgovore si boš pregledal/a na koncu projekcije.</a:t>
            </a:r>
            <a:endParaRPr lang="sl-SI" b="1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823" y="1956817"/>
            <a:ext cx="1877731" cy="74987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404" y="2548182"/>
            <a:ext cx="3957015" cy="252293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372533" y="2339888"/>
            <a:ext cx="314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Rastlinojedci</a:t>
            </a:r>
            <a:r>
              <a:rPr lang="sl-SI" sz="2000" dirty="0" smtClean="0"/>
              <a:t>, ki živijo na travniku so:</a:t>
            </a:r>
          </a:p>
          <a:p>
            <a:pPr marL="285750" indent="-285750">
              <a:buFontTx/>
              <a:buChar char="-"/>
            </a:pPr>
            <a:r>
              <a:rPr lang="sl-SI" sz="2000" dirty="0" smtClean="0"/>
              <a:t>miš,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m</a:t>
            </a:r>
            <a:r>
              <a:rPr lang="sl-SI" sz="2000" dirty="0" smtClean="0"/>
              <a:t>etulj,</a:t>
            </a:r>
          </a:p>
          <a:p>
            <a:pPr marL="285750" indent="-285750">
              <a:buFontTx/>
              <a:buChar char="-"/>
            </a:pPr>
            <a:r>
              <a:rPr lang="sl-SI" sz="2000" dirty="0" smtClean="0"/>
              <a:t>čmrlj …</a:t>
            </a:r>
            <a:endParaRPr lang="sl-SI" sz="20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5" y="4363914"/>
            <a:ext cx="2115495" cy="141439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266" y="5100450"/>
            <a:ext cx="1680266" cy="168565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283" y="2799015"/>
            <a:ext cx="1443941" cy="1443941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7845779" y="2548182"/>
            <a:ext cx="41795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V mislih pojdi na travnik.</a:t>
            </a:r>
          </a:p>
          <a:p>
            <a:r>
              <a:rPr lang="sl-SI" sz="2000" dirty="0" smtClean="0"/>
              <a:t>Na list papirja, ki si si ga pripravil/a napiši dva </a:t>
            </a:r>
            <a:r>
              <a:rPr lang="sl-SI" sz="2000" dirty="0" smtClean="0">
                <a:solidFill>
                  <a:srgbClr val="FF0000"/>
                </a:solidFill>
              </a:rPr>
              <a:t>mesojedca</a:t>
            </a:r>
            <a:r>
              <a:rPr lang="sl-SI" sz="2000" dirty="0" smtClean="0"/>
              <a:t> in dva </a:t>
            </a:r>
            <a:r>
              <a:rPr lang="sl-SI" sz="2000" dirty="0" smtClean="0">
                <a:solidFill>
                  <a:srgbClr val="FF0000"/>
                </a:solidFill>
              </a:rPr>
              <a:t>vsejedca</a:t>
            </a:r>
            <a:r>
              <a:rPr lang="sl-SI" sz="2000" dirty="0" smtClean="0"/>
              <a:t>, ki živita na travniku.</a:t>
            </a:r>
          </a:p>
          <a:p>
            <a:r>
              <a:rPr lang="sl-SI" sz="2000" dirty="0" smtClean="0"/>
              <a:t>V pomoč si poglej spodnji sliki.</a:t>
            </a:r>
            <a:endParaRPr lang="sl-SI" sz="2000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0599" y="4406607"/>
            <a:ext cx="1932281" cy="128818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8177" y="5243777"/>
            <a:ext cx="2249619" cy="1475360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4091451" y="5462759"/>
            <a:ext cx="3638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PRIMER:</a:t>
            </a:r>
          </a:p>
          <a:p>
            <a:r>
              <a:rPr lang="sl-SI" b="1" dirty="0" smtClean="0"/>
              <a:t>MESOJEDEC: _________, _________</a:t>
            </a:r>
          </a:p>
          <a:p>
            <a:r>
              <a:rPr lang="sl-SI" b="1" dirty="0" smtClean="0"/>
              <a:t>VSEJEDEC: ___________, _________</a:t>
            </a:r>
            <a:endParaRPr lang="sl-SI" b="1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6011" y="6515439"/>
            <a:ext cx="699881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60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E2ED"/>
            </a:gs>
            <a:gs pos="100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102" y="0"/>
            <a:ext cx="1822862" cy="749873"/>
          </a:xfrm>
          <a:prstGeom prst="rect">
            <a:avLst/>
          </a:prstGeom>
        </p:spPr>
      </p:pic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8762" y="591832"/>
            <a:ext cx="3503961" cy="2614212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8277725" y="591832"/>
            <a:ext cx="314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Vsejedci</a:t>
            </a:r>
            <a:r>
              <a:rPr lang="sl-SI" sz="2400" dirty="0" smtClean="0"/>
              <a:t>, ki živijo v  mlaki so: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raca,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postranica,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mladoletnica …</a:t>
            </a:r>
            <a:endParaRPr lang="sl-SI" sz="24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08" y="2512638"/>
            <a:ext cx="1802170" cy="141406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2525" y="2494452"/>
            <a:ext cx="1863604" cy="141406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8258" y="4003580"/>
            <a:ext cx="1950009" cy="1298397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218402" y="591832"/>
            <a:ext cx="3664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Rastlinojedci</a:t>
            </a:r>
            <a:r>
              <a:rPr lang="sl-SI" sz="2400" dirty="0" smtClean="0"/>
              <a:t>, ki živijo v  mlaki so: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v</a:t>
            </a:r>
            <a:r>
              <a:rPr lang="sl-SI" sz="2400" dirty="0" smtClean="0"/>
              <a:t>odna bolha,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ž</a:t>
            </a:r>
            <a:r>
              <a:rPr lang="sl-SI" sz="2400" dirty="0" smtClean="0"/>
              <a:t>abji paglavec,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v</a:t>
            </a:r>
            <a:r>
              <a:rPr lang="sl-SI" sz="2400" dirty="0" smtClean="0"/>
              <a:t>eliki mlakar …</a:t>
            </a:r>
            <a:endParaRPr lang="sl-SI" sz="2400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30" y="2622305"/>
            <a:ext cx="1115546" cy="139962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7834" y="2622305"/>
            <a:ext cx="1752574" cy="107850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5721" y="2622304"/>
            <a:ext cx="1042704" cy="1399629"/>
          </a:xfrm>
          <a:prstGeom prst="rect">
            <a:avLst/>
          </a:prstGeom>
        </p:spPr>
      </p:pic>
      <p:sp>
        <p:nvSpPr>
          <p:cNvPr id="15" name="PoljeZBesedilom 14"/>
          <p:cNvSpPr txBox="1"/>
          <p:nvPr/>
        </p:nvSpPr>
        <p:spPr>
          <a:xfrm>
            <a:off x="1600852" y="4361938"/>
            <a:ext cx="6896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V mislih pojdi k mlaki.</a:t>
            </a:r>
          </a:p>
          <a:p>
            <a:r>
              <a:rPr lang="sl-SI" sz="2000" dirty="0" smtClean="0"/>
              <a:t>Na list papirja, ki si si ga pripravil/a napiši dva </a:t>
            </a:r>
            <a:r>
              <a:rPr lang="sl-SI" sz="2000" dirty="0" smtClean="0">
                <a:solidFill>
                  <a:srgbClr val="FF0000"/>
                </a:solidFill>
              </a:rPr>
              <a:t>mesojedca</a:t>
            </a:r>
            <a:r>
              <a:rPr lang="sl-SI" sz="2000" dirty="0" smtClean="0"/>
              <a:t>, ki živita v mlaki.</a:t>
            </a:r>
          </a:p>
          <a:p>
            <a:r>
              <a:rPr lang="sl-SI" sz="2000" dirty="0" smtClean="0"/>
              <a:t>V pomoč si poglej spodnjo sliko.</a:t>
            </a:r>
            <a:endParaRPr lang="sl-SI" sz="2000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8453" y="5144429"/>
            <a:ext cx="2078916" cy="1688738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429" y="6534516"/>
            <a:ext cx="6289436" cy="3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80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E2ED"/>
            </a:gs>
            <a:gs pos="100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513" y="230188"/>
            <a:ext cx="1627773" cy="749873"/>
          </a:xfrm>
          <a:prstGeom prst="rect">
            <a:avLst/>
          </a:prstGeom>
        </p:spPr>
      </p:pic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5539" y="765488"/>
            <a:ext cx="4625274" cy="3072735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218402" y="591832"/>
            <a:ext cx="3664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Rastlinojedec</a:t>
            </a:r>
            <a:r>
              <a:rPr lang="sl-SI" sz="2400" dirty="0" smtClean="0"/>
              <a:t>, ki živi v  gozdu je: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polh…</a:t>
            </a:r>
            <a:endParaRPr lang="sl-SI" sz="24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8527025" y="765488"/>
            <a:ext cx="3664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Mesojedec</a:t>
            </a:r>
            <a:r>
              <a:rPr lang="sl-SI" sz="2400" dirty="0" smtClean="0"/>
              <a:t>, ki živi v  gozdu je: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ris…</a:t>
            </a:r>
            <a:endParaRPr lang="sl-SI" sz="24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7336047" y="4090902"/>
            <a:ext cx="366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Vsejedec</a:t>
            </a:r>
            <a:r>
              <a:rPr lang="sl-SI" sz="2400" dirty="0" smtClean="0"/>
              <a:t>, ki živi v  gozdu je: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b</a:t>
            </a:r>
            <a:r>
              <a:rPr lang="sl-SI" sz="2400" dirty="0" smtClean="0"/>
              <a:t>eloprsi jež…</a:t>
            </a:r>
            <a:endParaRPr lang="sl-SI" sz="240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12" y="1961678"/>
            <a:ext cx="2560542" cy="170702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349" y="2053126"/>
            <a:ext cx="2280102" cy="1524132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050" y="4928084"/>
            <a:ext cx="2328874" cy="1548518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177289" y="4090902"/>
            <a:ext cx="6896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V mislih pojdi v gozd.</a:t>
            </a:r>
          </a:p>
          <a:p>
            <a:r>
              <a:rPr lang="sl-SI" sz="2000" dirty="0" smtClean="0"/>
              <a:t>Na list papirja, ki si si ga pripravil/a napiši še enega rastlinojedca, mesojedca in vsejedca, ki živi(jo) v gozdu.</a:t>
            </a:r>
          </a:p>
          <a:p>
            <a:r>
              <a:rPr lang="sl-SI" sz="2000" dirty="0" smtClean="0"/>
              <a:t>V pomoč si poglej spodnjo sliko.</a:t>
            </a:r>
            <a:endParaRPr lang="sl-SI" sz="2000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1421" y="5414341"/>
            <a:ext cx="809468" cy="1398501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0194" y="6476602"/>
            <a:ext cx="5169856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47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4386"/>
          </a:xfrm>
        </p:spPr>
        <p:txBody>
          <a:bodyPr>
            <a:normAutofit/>
          </a:bodyPr>
          <a:lstStyle/>
          <a:p>
            <a:r>
              <a:rPr lang="sl-SI" sz="2800" dirty="0" smtClean="0">
                <a:latin typeface="+mn-lt"/>
              </a:rPr>
              <a:t>Preberi v učbeniku, stran 70. V preglednici boš našel/našla tudi rešitve za živali, ki si jih napisal/a na list. Preveri, če so tvoje živali v njej.</a:t>
            </a:r>
            <a:endParaRPr lang="sl-SI" sz="2800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0951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b="1" dirty="0" smtClean="0"/>
              <a:t>ZAPIS V ZVEZEK:</a:t>
            </a:r>
          </a:p>
          <a:p>
            <a:pPr marL="0" indent="0" algn="ctr">
              <a:buNone/>
            </a:pPr>
            <a:r>
              <a:rPr lang="sl-SI" b="1" dirty="0" smtClean="0">
                <a:solidFill>
                  <a:srgbClr val="FF0000"/>
                </a:solidFill>
              </a:rPr>
              <a:t>KAJ JE KOMU HRANA </a:t>
            </a:r>
            <a:r>
              <a:rPr lang="sl-SI" dirty="0" smtClean="0"/>
              <a:t>(naslov)</a:t>
            </a:r>
          </a:p>
          <a:p>
            <a:pPr marL="0" indent="0">
              <a:buNone/>
            </a:pPr>
            <a:r>
              <a:rPr lang="sl-SI" dirty="0"/>
              <a:t>Glede na to, s čim se živali hranijo, jih delimo na:</a:t>
            </a:r>
          </a:p>
          <a:p>
            <a:pPr lvl="0"/>
            <a:r>
              <a:rPr lang="sl-SI" dirty="0"/>
              <a:t>rastlinojedce,</a:t>
            </a:r>
          </a:p>
          <a:p>
            <a:pPr lvl="0"/>
            <a:r>
              <a:rPr lang="sl-SI" dirty="0"/>
              <a:t>mesojedce,</a:t>
            </a:r>
          </a:p>
          <a:p>
            <a:pPr lvl="0"/>
            <a:r>
              <a:rPr lang="sl-SI" dirty="0"/>
              <a:t>v</a:t>
            </a:r>
            <a:r>
              <a:rPr lang="sl-SI" dirty="0" smtClean="0"/>
              <a:t>sejedce.</a:t>
            </a:r>
            <a:endParaRPr lang="sl-SI" dirty="0"/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80993"/>
              </p:ext>
            </p:extLst>
          </p:nvPr>
        </p:nvGraphicFramePr>
        <p:xfrm>
          <a:off x="838200" y="4538970"/>
          <a:ext cx="8466666" cy="1913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222"/>
                <a:gridCol w="2822222"/>
                <a:gridCol w="2822222"/>
              </a:tblGrid>
              <a:tr h="427030"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/>
                        <a:t>RASTLINOJEDCI</a:t>
                      </a:r>
                      <a:endParaRPr lang="sl-SI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/>
                        <a:t>MESOJEDCI</a:t>
                      </a:r>
                      <a:endParaRPr lang="sl-SI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/>
                        <a:t>VSEJEDCI</a:t>
                      </a:r>
                      <a:endParaRPr lang="sl-SI" sz="2000" b="1" dirty="0"/>
                    </a:p>
                  </a:txBody>
                  <a:tcPr/>
                </a:tc>
              </a:tr>
              <a:tr h="564056">
                <a:tc>
                  <a:txBody>
                    <a:bodyPr/>
                    <a:lstStyle/>
                    <a:p>
                      <a:pPr algn="l"/>
                      <a:r>
                        <a:rPr lang="sl-SI" sz="2000" dirty="0" smtClean="0"/>
                        <a:t>Se hranijo samo z rastlinami.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Se hranijo samo z živalmi.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000" dirty="0" smtClean="0"/>
                        <a:t>Jedo tako rastline kot živali.</a:t>
                      </a:r>
                      <a:endParaRPr lang="sl-SI" sz="2000" dirty="0"/>
                    </a:p>
                  </a:txBody>
                  <a:tcPr/>
                </a:tc>
              </a:tr>
              <a:tr h="785549">
                <a:tc>
                  <a:txBody>
                    <a:bodyPr/>
                    <a:lstStyle/>
                    <a:p>
                      <a:pPr algn="l"/>
                      <a:r>
                        <a:rPr lang="sl-SI" sz="2000" dirty="0" smtClean="0"/>
                        <a:t>jelen, polh, miš, metulj, vodna bolha, deževnik …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000" dirty="0" smtClean="0"/>
                        <a:t>ris, podlasica, močerad, krt, pajek, sova …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000" dirty="0" smtClean="0"/>
                        <a:t>medved, lisica, jež, fazan, kanja, raca …</a:t>
                      </a:r>
                      <a:endParaRPr lang="sl-SI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522" y="4012839"/>
            <a:ext cx="2426418" cy="2322777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9430522" y="2492523"/>
            <a:ext cx="24549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Prišel/prišla si do konca. Čestitam.</a:t>
            </a:r>
            <a:endParaRPr lang="sl-SI" sz="28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7473245" y="6488668"/>
            <a:ext cx="4978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OŠ Frana Erjavca, 5. C, Šolsko leto 2019/2020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3850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506</Words>
  <Application>Microsoft Office PowerPoint</Application>
  <PresentationFormat>Širokozaslonsko</PresentationFormat>
  <Paragraphs>78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KAJ JE KOMU HRANA</vt:lpstr>
      <vt:lpstr> S hrano se prenaša energija. </vt:lpstr>
      <vt:lpstr>ŽIVLJENJSKA OKOLJA</vt:lpstr>
      <vt:lpstr>Rastlinojedci, mesojedci in vsejedci v različnih življenjskih okoljih.</vt:lpstr>
      <vt:lpstr>PowerPointova predstavitev</vt:lpstr>
      <vt:lpstr>PowerPointova predstavitev</vt:lpstr>
      <vt:lpstr>Preberi v učbeniku, stran 70. V preglednici boš našel/našla tudi rešitve za živali, ki si jih napisal/a na list. Preveri, če so tvoje živali v njej.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 JE KOMU HRANA</dc:title>
  <dc:creator>compjuter</dc:creator>
  <cp:lastModifiedBy>compjuter</cp:lastModifiedBy>
  <cp:revision>17</cp:revision>
  <dcterms:created xsi:type="dcterms:W3CDTF">2020-04-09T13:50:32Z</dcterms:created>
  <dcterms:modified xsi:type="dcterms:W3CDTF">2020-04-14T15:15:07Z</dcterms:modified>
</cp:coreProperties>
</file>