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C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625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377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95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926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033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683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697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623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4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146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393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2B7C-3C7E-4DE5-ACE4-71B6FDB175FF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254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nP-m2KRxi0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2CE9D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22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3693" y="440267"/>
            <a:ext cx="9144000" cy="790223"/>
          </a:xfrm>
        </p:spPr>
        <p:txBody>
          <a:bodyPr>
            <a:normAutofit/>
          </a:bodyPr>
          <a:lstStyle/>
          <a:p>
            <a:r>
              <a:rPr lang="sl-SI" sz="4400" b="1" dirty="0" smtClean="0">
                <a:solidFill>
                  <a:srgbClr val="FF0000"/>
                </a:solidFill>
                <a:latin typeface="+mn-lt"/>
              </a:rPr>
              <a:t>KAJ JE KOMU HRANA</a:t>
            </a:r>
            <a:endParaRPr lang="sl-SI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33778" y="1224402"/>
            <a:ext cx="9843915" cy="4842052"/>
          </a:xfrm>
        </p:spPr>
        <p:txBody>
          <a:bodyPr>
            <a:normAutofit/>
          </a:bodyPr>
          <a:lstStyle/>
          <a:p>
            <a:pPr algn="l"/>
            <a:r>
              <a:rPr lang="sl-SI" sz="4000" dirty="0">
                <a:solidFill>
                  <a:prstClr val="black"/>
                </a:solidFill>
                <a:ea typeface="+mj-ea"/>
                <a:cs typeface="+mj-cs"/>
              </a:rPr>
              <a:t>Pozdravljeni</a:t>
            </a:r>
            <a:r>
              <a:rPr lang="sl-SI" sz="40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pPr algn="l"/>
            <a:r>
              <a:rPr lang="sl-SI" sz="4000" dirty="0" smtClean="0">
                <a:solidFill>
                  <a:prstClr val="black"/>
                </a:solidFill>
                <a:ea typeface="+mj-ea"/>
                <a:cs typeface="+mj-cs"/>
              </a:rPr>
              <a:t>Pri današnji uri naravoslovja bomo spoznali </a:t>
            </a:r>
          </a:p>
          <a:p>
            <a:pPr algn="l"/>
            <a:endParaRPr lang="sl-SI" sz="800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sl-SI" sz="4000" b="1" dirty="0" smtClean="0">
                <a:solidFill>
                  <a:srgbClr val="7030A0"/>
                </a:solidFill>
                <a:ea typeface="+mj-ea"/>
                <a:cs typeface="+mj-cs"/>
              </a:rPr>
              <a:t>PLENILCE IN NJIHOV PLEN.</a:t>
            </a:r>
          </a:p>
          <a:p>
            <a:pPr algn="l"/>
            <a:endParaRPr lang="sl-SI" sz="800" dirty="0">
              <a:solidFill>
                <a:prstClr val="black"/>
              </a:solidFill>
              <a:ea typeface="+mj-ea"/>
              <a:cs typeface="+mj-cs"/>
            </a:endParaRPr>
          </a:p>
          <a:p>
            <a:pPr algn="l"/>
            <a:endParaRPr lang="sl-SI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02" y="3891425"/>
            <a:ext cx="4007266" cy="26748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357" y="3891424"/>
            <a:ext cx="3985518" cy="2657011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3890902" y="6548436"/>
            <a:ext cx="71571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smtClean="0"/>
              <a:t>https://www.google.com/search?q=plenilec+in+plen&amp;rlz=1C1AVSA_enS</a:t>
            </a:r>
            <a:endParaRPr lang="sl-SI" sz="12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32" y="3891425"/>
            <a:ext cx="3542681" cy="26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0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2CE9D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22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69335"/>
            <a:ext cx="10515600" cy="733778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+mn-lt"/>
              </a:rPr>
              <a:t>Mesojede živali so plenilci</a:t>
            </a:r>
            <a:endParaRPr lang="sl-SI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96711" y="915041"/>
            <a:ext cx="10857089" cy="5531556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Živali, ki lovijo živali in se z njimi hranijo, imenujemo </a:t>
            </a:r>
            <a:r>
              <a:rPr lang="sl-SI" b="1" dirty="0" smtClean="0">
                <a:solidFill>
                  <a:srgbClr val="FF0000"/>
                </a:solidFill>
              </a:rPr>
              <a:t>plenilci, </a:t>
            </a:r>
            <a:r>
              <a:rPr lang="sl-SI" b="1" dirty="0" smtClean="0"/>
              <a:t>žival, ki jo pojedo, pa je njihov </a:t>
            </a:r>
            <a:r>
              <a:rPr lang="sl-SI" b="1" dirty="0" smtClean="0">
                <a:solidFill>
                  <a:srgbClr val="FF0000"/>
                </a:solidFill>
              </a:rPr>
              <a:t>plen</a:t>
            </a:r>
            <a:r>
              <a:rPr lang="sl-SI" b="1" dirty="0" smtClean="0"/>
              <a:t>.</a:t>
            </a:r>
            <a:endParaRPr lang="sl-S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248" y="2093188"/>
            <a:ext cx="3904573" cy="263685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18975" y="2093188"/>
            <a:ext cx="187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MORJE</a:t>
            </a:r>
            <a:endParaRPr lang="sl-SI" sz="2800" dirty="0"/>
          </a:p>
        </p:txBody>
      </p:sp>
      <p:sp>
        <p:nvSpPr>
          <p:cNvPr id="6" name="Pravokotnik 5"/>
          <p:cNvSpPr/>
          <p:nvPr/>
        </p:nvSpPr>
        <p:spPr>
          <a:xfrm>
            <a:off x="4743587" y="4730043"/>
            <a:ext cx="28087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900" dirty="0" smtClean="0"/>
              <a:t>https://www.google.com/search?q=sea&amp;tbm=isch&amp;ved</a:t>
            </a:r>
            <a:endParaRPr lang="sl-SI" sz="9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20" y="1753937"/>
            <a:ext cx="2261812" cy="7498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768" y="1683585"/>
            <a:ext cx="2402032" cy="75597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308090"/>
            <a:ext cx="2609314" cy="149364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2030" y="2186159"/>
            <a:ext cx="1969179" cy="161558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97" y="3838223"/>
            <a:ext cx="2377646" cy="178628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6000" y="3838223"/>
            <a:ext cx="2145978" cy="160338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6827" y="5714076"/>
            <a:ext cx="2226379" cy="108073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2029" y="5519576"/>
            <a:ext cx="1578281" cy="134497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0124" y="5029629"/>
            <a:ext cx="5114987" cy="1597290"/>
          </a:xfrm>
          <a:prstGeom prst="rect">
            <a:avLst/>
          </a:prstGeom>
        </p:spPr>
      </p:pic>
      <p:sp>
        <p:nvSpPr>
          <p:cNvPr id="16" name="Pravokotnik 15"/>
          <p:cNvSpPr/>
          <p:nvPr/>
        </p:nvSpPr>
        <p:spPr>
          <a:xfrm>
            <a:off x="3447514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100" dirty="0" smtClean="0"/>
              <a:t>https://www.google.com/search?q=morske+%C5%BEivali&amp;tbm=isch&amp;ved=2ahUKEwis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237845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2CE9D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22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001" y="4495590"/>
            <a:ext cx="3528455" cy="236241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9395" y="150305"/>
            <a:ext cx="11593689" cy="729897"/>
          </a:xfrm>
        </p:spPr>
        <p:txBody>
          <a:bodyPr>
            <a:noAutofit/>
          </a:bodyPr>
          <a:lstStyle/>
          <a:p>
            <a:r>
              <a:rPr lang="sl-SI" sz="3200" b="1" dirty="0">
                <a:solidFill>
                  <a:srgbClr val="7030A0"/>
                </a:solidFill>
                <a:latin typeface="+mn-lt"/>
              </a:rPr>
              <a:t>Mesojede živali se od rastlinojedih razlikujejo že po zunanjosti.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2522" y="916217"/>
            <a:ext cx="3961882" cy="26303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957" y="757905"/>
            <a:ext cx="3225064" cy="75597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201001" y="3502968"/>
            <a:ext cx="34769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 smtClean="0"/>
              <a:t>https://www.google.com/search?q=gorska+obmo%C4%8Dja&amp;tbm=isc</a:t>
            </a:r>
            <a:endParaRPr lang="sl-SI" sz="9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46" y="1261097"/>
            <a:ext cx="2274005" cy="117663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95" y="2347847"/>
            <a:ext cx="2975106" cy="297510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0421" y="1261097"/>
            <a:ext cx="2786113" cy="117663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4812" y="2246247"/>
            <a:ext cx="3267739" cy="2975106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4174975" y="3643582"/>
            <a:ext cx="3476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MEDVED</a:t>
            </a:r>
          </a:p>
          <a:p>
            <a:pPr algn="ctr"/>
            <a:r>
              <a:rPr lang="sl-SI" sz="2800" dirty="0" smtClean="0"/>
              <a:t>vsejedec</a:t>
            </a:r>
            <a:endParaRPr lang="sl-SI" sz="2800" dirty="0"/>
          </a:p>
        </p:txBody>
      </p:sp>
      <p:sp>
        <p:nvSpPr>
          <p:cNvPr id="14" name="Pravokotnik 13"/>
          <p:cNvSpPr/>
          <p:nvPr/>
        </p:nvSpPr>
        <p:spPr>
          <a:xfrm>
            <a:off x="4578001" y="6642556"/>
            <a:ext cx="26709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800" dirty="0" smtClean="0"/>
              <a:t>https://www.google.com/search?q=rjavi+medved+v+gorah</a:t>
            </a:r>
            <a:endParaRPr lang="sl-SI" sz="800" dirty="0"/>
          </a:p>
        </p:txBody>
      </p:sp>
      <p:sp>
        <p:nvSpPr>
          <p:cNvPr id="15" name="Pravokotnik 14"/>
          <p:cNvSpPr/>
          <p:nvPr/>
        </p:nvSpPr>
        <p:spPr>
          <a:xfrm>
            <a:off x="191727" y="537521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800" dirty="0" smtClean="0"/>
              <a:t>https://www.google.com/search?q=%C5%BEivali+v+gorskih+obmo%C4%8Djih</a:t>
            </a:r>
            <a:endParaRPr lang="sl-SI" sz="800" dirty="0"/>
          </a:p>
        </p:txBody>
      </p:sp>
      <p:sp>
        <p:nvSpPr>
          <p:cNvPr id="16" name="Pravokotnik 15"/>
          <p:cNvSpPr/>
          <p:nvPr/>
        </p:nvSpPr>
        <p:spPr>
          <a:xfrm>
            <a:off x="8344812" y="5289687"/>
            <a:ext cx="38443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 smtClean="0"/>
              <a:t>https://www.google.com/search?q=%C5%BEivali+v+gorskih+ob</a:t>
            </a:r>
            <a:endParaRPr lang="sl-SI" sz="900" dirty="0"/>
          </a:p>
        </p:txBody>
      </p:sp>
    </p:spTree>
    <p:extLst>
      <p:ext uri="{BB962C8B-B14F-4D97-AF65-F5344CB8AC3E}">
        <p14:creationId xmlns:p14="http://schemas.microsoft.com/office/powerpoint/2010/main" val="369416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2CE9D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22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096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rgbClr val="7030A0"/>
                </a:solidFill>
                <a:latin typeface="+mn-lt"/>
              </a:rPr>
              <a:t>PRIMERJAVA MED RASTLINOJEDCI, MESOJEDCI IN VSEJEDCI </a:t>
            </a:r>
            <a:endParaRPr lang="sl-SI" b="1" dirty="0">
              <a:solidFill>
                <a:srgbClr val="7030A0"/>
              </a:solidFill>
              <a:latin typeface="+mn-lt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582954"/>
              </p:ext>
            </p:extLst>
          </p:nvPr>
        </p:nvGraphicFramePr>
        <p:xfrm>
          <a:off x="838200" y="1466850"/>
          <a:ext cx="10515600" cy="504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GAMS</a:t>
                      </a:r>
                    </a:p>
                    <a:p>
                      <a:r>
                        <a:rPr lang="sl-SI" sz="2000" dirty="0" smtClean="0"/>
                        <a:t>(rastlinojedec)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PLANINSKI</a:t>
                      </a:r>
                      <a:r>
                        <a:rPr lang="sl-SI" sz="3200" baseline="0" dirty="0" smtClean="0"/>
                        <a:t> OREL </a:t>
                      </a:r>
                      <a:r>
                        <a:rPr lang="sl-SI" sz="2000" baseline="0" dirty="0" smtClean="0"/>
                        <a:t>(mesojedec)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MEDVED</a:t>
                      </a:r>
                    </a:p>
                    <a:p>
                      <a:r>
                        <a:rPr lang="sl-SI" sz="2000" dirty="0" smtClean="0"/>
                        <a:t>(vsejedec)</a:t>
                      </a:r>
                      <a:endParaRPr lang="sl-SI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/>
                        <a:t>PREHRANA</a:t>
                      </a:r>
                      <a:endParaRPr lang="sl-SI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gorske rože,</a:t>
                      </a:r>
                      <a:r>
                        <a:rPr lang="sl-SI" baseline="0" dirty="0" smtClean="0"/>
                        <a:t> mahovi, lišaji, mladi poganjki dreves in ruševja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zajci, svizci, večji sesalci, ptiči,</a:t>
                      </a:r>
                      <a:r>
                        <a:rPr lang="sl-SI" baseline="0" dirty="0" smtClean="0"/>
                        <a:t> mrhovina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gozdni plodovi, zeleni deli rastlin, glive, glodavci, mrhovina, tudi živina </a:t>
                      </a:r>
                      <a:endParaRPr lang="sl-SI" dirty="0"/>
                    </a:p>
                  </a:txBody>
                  <a:tcPr/>
                </a:tc>
              </a:tr>
              <a:tr h="1112661">
                <a:tc>
                  <a:txBody>
                    <a:bodyPr/>
                    <a:lstStyle/>
                    <a:p>
                      <a:r>
                        <a:rPr lang="sl-SI" sz="2000" b="1" dirty="0" smtClean="0"/>
                        <a:t>ZOBOVJE, OBLIKA KLJUNA</a:t>
                      </a:r>
                      <a:endParaRPr lang="sl-SI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prežvekovalec</a:t>
                      </a:r>
                    </a:p>
                    <a:p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ptica ujeda,</a:t>
                      </a:r>
                    </a:p>
                    <a:p>
                      <a:r>
                        <a:rPr lang="sl-SI" dirty="0" smtClean="0"/>
                        <a:t>močan</a:t>
                      </a:r>
                      <a:r>
                        <a:rPr lang="sl-SI" baseline="0" dirty="0" smtClean="0"/>
                        <a:t> kljun, </a:t>
                      </a:r>
                    </a:p>
                    <a:p>
                      <a:r>
                        <a:rPr lang="sl-SI" baseline="0" dirty="0" smtClean="0"/>
                        <a:t>trga plen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zver, ostri</a:t>
                      </a:r>
                    </a:p>
                    <a:p>
                      <a:r>
                        <a:rPr lang="sl-SI" dirty="0" smtClean="0"/>
                        <a:t>in</a:t>
                      </a:r>
                      <a:r>
                        <a:rPr lang="sl-SI" baseline="0" dirty="0" smtClean="0"/>
                        <a:t> močni </a:t>
                      </a:r>
                    </a:p>
                    <a:p>
                      <a:r>
                        <a:rPr lang="sl-SI" baseline="0" dirty="0" smtClean="0"/>
                        <a:t>zobje v </a:t>
                      </a:r>
                    </a:p>
                    <a:p>
                      <a:r>
                        <a:rPr lang="sl-SI" baseline="0" dirty="0" smtClean="0"/>
                        <a:t>čeljusti, meso razkosajo</a:t>
                      </a:r>
                      <a:r>
                        <a:rPr lang="sl-SI" dirty="0" smtClean="0"/>
                        <a:t> </a:t>
                      </a:r>
                      <a:endParaRPr lang="sl-SI" dirty="0"/>
                    </a:p>
                  </a:txBody>
                  <a:tcPr/>
                </a:tc>
              </a:tr>
              <a:tr h="1481808">
                <a:tc>
                  <a:txBody>
                    <a:bodyPr/>
                    <a:lstStyle/>
                    <a:p>
                      <a:r>
                        <a:rPr lang="sl-SI" sz="2000" b="1" dirty="0" smtClean="0"/>
                        <a:t>STOPINJE,</a:t>
                      </a:r>
                      <a:r>
                        <a:rPr lang="sl-SI" sz="2000" b="1" baseline="0" dirty="0" smtClean="0"/>
                        <a:t> SLED</a:t>
                      </a:r>
                      <a:endParaRPr lang="sl-SI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                   močni kremplji,</a:t>
                      </a:r>
                    </a:p>
                    <a:p>
                      <a:r>
                        <a:rPr lang="sl-SI" dirty="0" smtClean="0"/>
                        <a:t>                    z njimi žival </a:t>
                      </a:r>
                    </a:p>
                    <a:p>
                      <a:r>
                        <a:rPr lang="sl-SI" dirty="0" smtClean="0"/>
                        <a:t>                    zgrabijo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                   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/>
                        <a:t>PLENILEC/PLEN</a:t>
                      </a:r>
                      <a:endParaRPr lang="sl-SI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plen, lovijo ga volki</a:t>
                      </a:r>
                      <a:r>
                        <a:rPr lang="sl-SI" baseline="0" dirty="0" smtClean="0"/>
                        <a:t> in risi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plenilec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plenilec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199" y="3726843"/>
            <a:ext cx="1210380" cy="9066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023" y="3454259"/>
            <a:ext cx="860953" cy="113910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03" y="3454259"/>
            <a:ext cx="1519497" cy="80154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897" y="4740122"/>
            <a:ext cx="994921" cy="123640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8553" y="4740122"/>
            <a:ext cx="1231460" cy="123640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659785"/>
            <a:ext cx="1054444" cy="1316743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5688022" y="657123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 smtClean="0"/>
              <a:t>https://www.google.com/search?q=zobovja%2C+stopinje%2C+sledi+%C5%BEivali&amp;tb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302030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2CE9D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22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848" y="137723"/>
            <a:ext cx="10515600" cy="1325563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030A0"/>
                </a:solidFill>
                <a:latin typeface="+mn-lt"/>
              </a:rPr>
              <a:t>Preberi kako plen lovi najhitrejši afriški „tekač“ in kako se rešuje pred nevarnostjo „plašna“ srna.</a:t>
            </a:r>
            <a:endParaRPr lang="sl-SI" sz="32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" y="1392961"/>
            <a:ext cx="3722370" cy="2479579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75896" y="3857151"/>
            <a:ext cx="3776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 smtClean="0"/>
              <a:t>https://www.google.com/search?q=gepard&amp;rlz=1C1AVSA</a:t>
            </a:r>
            <a:endParaRPr lang="sl-SI" sz="1200" dirty="0"/>
          </a:p>
        </p:txBody>
      </p:sp>
      <p:sp>
        <p:nvSpPr>
          <p:cNvPr id="6" name="Pravokotnik 5"/>
          <p:cNvSpPr/>
          <p:nvPr/>
        </p:nvSpPr>
        <p:spPr>
          <a:xfrm>
            <a:off x="4537710" y="1355477"/>
            <a:ext cx="7306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 smtClean="0"/>
              <a:t>Gepard - lovec</a:t>
            </a:r>
          </a:p>
          <a:p>
            <a:r>
              <a:rPr lang="sl-SI" sz="1600" dirty="0" smtClean="0"/>
              <a:t>Ko se priplazi do osamljenega plena, skoči iz skrivališča in požene žival v beg. Napad drugih velikih mačk kot je lev, je kombinacija presenečenja, zasede in lova s krdelom.</a:t>
            </a:r>
          </a:p>
          <a:p>
            <a:endParaRPr lang="sl-SI" sz="1600" dirty="0" smtClean="0"/>
          </a:p>
          <a:p>
            <a:r>
              <a:rPr lang="sl-SI" sz="1600" dirty="0" smtClean="0"/>
              <a:t>Gepard zasleduje svojo žival z veliko hitrostjo in jo ujame v eni minuti. Skoči na plen in ga s prednjima šapama potisne na tla.</a:t>
            </a:r>
          </a:p>
          <a:p>
            <a:endParaRPr lang="sl-SI" sz="1600" dirty="0" smtClean="0"/>
          </a:p>
          <a:p>
            <a:r>
              <a:rPr lang="sl-SI" sz="1600" dirty="0" smtClean="0"/>
              <a:t>Gepard svoj plen zadavi, saj z močno čeljustjo stisne sapnik. Nato plen odvleče na varnejše mesto, kjer lahko v miru žre, istočasno pa se skrije pred savanskimi zvermi. Ko gepard teče, lahko naredi skoke, dolge od 6 do 8 metrov.</a:t>
            </a:r>
            <a:endParaRPr lang="sl-SI" sz="1600" dirty="0"/>
          </a:p>
        </p:txBody>
      </p:sp>
      <p:sp>
        <p:nvSpPr>
          <p:cNvPr id="7" name="Pravokotnik 6"/>
          <p:cNvSpPr/>
          <p:nvPr/>
        </p:nvSpPr>
        <p:spPr>
          <a:xfrm>
            <a:off x="4537710" y="428803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600" dirty="0" smtClean="0"/>
              <a:t>Srna - življenje</a:t>
            </a:r>
          </a:p>
          <a:p>
            <a:r>
              <a:rPr lang="sl-SI" sz="1600" dirty="0" smtClean="0"/>
              <a:t>Spretno se giblje v gosti podrasti, uspešna je na kratkih tekih, daljši pogon pa jo hitro upeha. Pred nevarnostjo se rešuje z nekaj skoki v goščavo. Približno polovico dneva porabi za pašo in prežvekovanje. Največ se hrani z objedanjem listov in brstja, pase pa se tudi na travnikih in posevkih.</a:t>
            </a:r>
            <a:endParaRPr lang="sl-SI" sz="16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79" y="4288039"/>
            <a:ext cx="3756659" cy="250259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906848" y="6544416"/>
            <a:ext cx="29883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 smtClean="0"/>
              <a:t>https://www.google.com/search?q=srna&amp;rlz=1C1AVS</a:t>
            </a:r>
            <a:endParaRPr lang="sl-SI" sz="1000" dirty="0"/>
          </a:p>
        </p:txBody>
      </p:sp>
      <p:sp>
        <p:nvSpPr>
          <p:cNvPr id="10" name="Pravokotnik 9"/>
          <p:cNvSpPr/>
          <p:nvPr/>
        </p:nvSpPr>
        <p:spPr>
          <a:xfrm>
            <a:off x="6595110" y="5989495"/>
            <a:ext cx="35205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 smtClean="0"/>
              <a:t>https://www.lovska-zveza.si/lzs/prostozivece_zivali/sesalci/srna</a:t>
            </a:r>
            <a:endParaRPr lang="sl-SI" sz="1000" dirty="0"/>
          </a:p>
        </p:txBody>
      </p:sp>
      <p:sp>
        <p:nvSpPr>
          <p:cNvPr id="11" name="Pravokotnik 10"/>
          <p:cNvSpPr/>
          <p:nvPr/>
        </p:nvSpPr>
        <p:spPr>
          <a:xfrm>
            <a:off x="7978848" y="3887929"/>
            <a:ext cx="20906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 smtClean="0"/>
              <a:t>https://sl.wikipedia.org/wiki/Gepard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1671008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2CE9D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22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8" y="886532"/>
            <a:ext cx="3804832" cy="227843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13" y="972615"/>
            <a:ext cx="1908213" cy="75597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54756" y="3017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7030A0"/>
                </a:solidFill>
              </a:rPr>
              <a:t>Poglej si spodnji posnetek.</a:t>
            </a:r>
            <a:endParaRPr lang="sl-SI" sz="3200" b="1" dirty="0">
              <a:solidFill>
                <a:srgbClr val="7030A0"/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4289778" y="6491570"/>
            <a:ext cx="36801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/>
              <a:t>https://www.youtube.com/results?search_query=desert+fox+attacki</a:t>
            </a:r>
            <a:endParaRPr lang="sl-SI" sz="900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785" y="2967716"/>
            <a:ext cx="2956816" cy="256054"/>
          </a:xfrm>
          <a:prstGeom prst="rect">
            <a:avLst/>
          </a:prstGeom>
        </p:spPr>
      </p:pic>
      <p:pic>
        <p:nvPicPr>
          <p:cNvPr id="3" name="fnP-m2KRxi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462270" y="3371447"/>
            <a:ext cx="5442341" cy="30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5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2CE9D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22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5623" y="681215"/>
            <a:ext cx="10515600" cy="910518"/>
          </a:xfrm>
        </p:spPr>
        <p:txBody>
          <a:bodyPr>
            <a:normAutofit fontScale="90000"/>
          </a:bodyPr>
          <a:lstStyle/>
          <a:p>
            <a:r>
              <a:rPr lang="sl-SI" sz="3600" b="1" dirty="0" smtClean="0">
                <a:solidFill>
                  <a:srgbClr val="7030A0"/>
                </a:solidFill>
                <a:latin typeface="+mn-lt"/>
              </a:rPr>
              <a:t>Preberi v učbeniku, stran 71, vrhnji del (Mesojede živali so plenilci).</a:t>
            </a:r>
            <a:endParaRPr lang="sl-SI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5623" y="1809927"/>
            <a:ext cx="10515600" cy="504807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+mn-lt"/>
              </a:rPr>
              <a:t>Zapis v zvezek (nadaljuješ pod že zapisanim, brez naslova).</a:t>
            </a:r>
          </a:p>
          <a:p>
            <a:pPr marL="0" indent="0">
              <a:buNone/>
            </a:pPr>
            <a:endParaRPr lang="sl-SI" sz="800" dirty="0" smtClean="0"/>
          </a:p>
          <a:p>
            <a:pPr marL="0" indent="0">
              <a:buNone/>
            </a:pPr>
            <a:r>
              <a:rPr lang="sl-SI" dirty="0" smtClean="0"/>
              <a:t>Živali</a:t>
            </a:r>
            <a:r>
              <a:rPr lang="sl-SI" dirty="0"/>
              <a:t>, ki lovijo živali in se z njimi hranijo, imenujemo </a:t>
            </a:r>
            <a:r>
              <a:rPr lang="sl-SI" b="1" dirty="0">
                <a:solidFill>
                  <a:srgbClr val="FF0000"/>
                </a:solidFill>
              </a:rPr>
              <a:t>plenilci</a:t>
            </a:r>
            <a:r>
              <a:rPr lang="sl-SI" b="1" dirty="0"/>
              <a:t>. </a:t>
            </a:r>
            <a:r>
              <a:rPr lang="sl-SI" dirty="0"/>
              <a:t>Žival, ki jo pojedo, je njihov </a:t>
            </a:r>
            <a:r>
              <a:rPr lang="sl-SI" b="1" dirty="0">
                <a:solidFill>
                  <a:srgbClr val="FF0000"/>
                </a:solidFill>
              </a:rPr>
              <a:t>plen</a:t>
            </a:r>
            <a:r>
              <a:rPr lang="sl-SI" b="1" dirty="0" smtClean="0"/>
              <a:t>.</a:t>
            </a:r>
          </a:p>
          <a:p>
            <a:pPr marL="0" indent="0">
              <a:buNone/>
            </a:pPr>
            <a:endParaRPr lang="sl-SI" sz="800" dirty="0" smtClean="0"/>
          </a:p>
          <a:p>
            <a:pPr marL="0" indent="0">
              <a:buNone/>
            </a:pPr>
            <a:r>
              <a:rPr lang="sl-SI" dirty="0" smtClean="0"/>
              <a:t>Reši učni list (naslednja stran). </a:t>
            </a:r>
          </a:p>
          <a:p>
            <a:pPr marL="0" indent="0">
              <a:buNone/>
            </a:pPr>
            <a:endParaRPr lang="sl-SI" sz="800" dirty="0" smtClean="0"/>
          </a:p>
          <a:p>
            <a:pPr marL="0" indent="0">
              <a:buNone/>
            </a:pPr>
            <a:r>
              <a:rPr lang="sl-SI" dirty="0" smtClean="0"/>
              <a:t>Na </a:t>
            </a:r>
            <a:r>
              <a:rPr lang="sl-SI" dirty="0"/>
              <a:t>koncu imaš rešitve, da lahko sam/a preveriš, če si pravilno rešil/rešila.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535223"/>
            <a:ext cx="2426418" cy="2322777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7848481" y="5515113"/>
            <a:ext cx="281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F0"/>
                </a:solidFill>
              </a:rPr>
              <a:t>ŠE MALO IN BOŠ KONČAL/A.</a:t>
            </a:r>
            <a:endParaRPr lang="sl-SI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8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8044"/>
            <a:ext cx="10515600" cy="1049867"/>
          </a:xfrm>
        </p:spPr>
        <p:txBody>
          <a:bodyPr>
            <a:normAutofit fontScale="90000"/>
          </a:bodyPr>
          <a:lstStyle/>
          <a:p>
            <a:pPr lvl="0"/>
            <a:r>
              <a:rPr lang="sl-SI" sz="2800" dirty="0" smtClean="0">
                <a:latin typeface="+mn-lt"/>
              </a:rPr>
              <a:t/>
            </a:r>
            <a:br>
              <a:rPr lang="sl-SI" sz="2800" dirty="0" smtClean="0">
                <a:latin typeface="+mn-lt"/>
              </a:rPr>
            </a:br>
            <a:r>
              <a:rPr lang="sl-SI" sz="2800" dirty="0" smtClean="0">
                <a:latin typeface="+mn-lt"/>
              </a:rPr>
              <a:t>Z </a:t>
            </a:r>
            <a:r>
              <a:rPr lang="sl-SI" sz="2800" dirty="0">
                <a:latin typeface="+mn-lt"/>
              </a:rPr>
              <a:t>isto barvo pobarvaj začetek in ustrezno nadaljevanje stavka.</a:t>
            </a:r>
            <a:br>
              <a:rPr lang="sl-SI" sz="2800" dirty="0">
                <a:latin typeface="+mn-lt"/>
              </a:rPr>
            </a:br>
            <a:r>
              <a:rPr lang="sl-SI" sz="2800" dirty="0">
                <a:latin typeface="+mn-lt"/>
              </a:rPr>
              <a:t>Označi, kdo je plenilec in kdo plen.</a:t>
            </a:r>
            <a:br>
              <a:rPr lang="sl-SI" sz="2800" dirty="0">
                <a:latin typeface="+mn-lt"/>
              </a:rPr>
            </a:br>
            <a:endParaRPr lang="sl-SI" sz="2800" dirty="0">
              <a:latin typeface="+mn-lt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010129"/>
              </p:ext>
            </p:extLst>
          </p:nvPr>
        </p:nvGraphicFramePr>
        <p:xfrm>
          <a:off x="838200" y="1207911"/>
          <a:ext cx="10515600" cy="50084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1610"/>
                <a:gridCol w="853513"/>
                <a:gridCol w="4287803"/>
                <a:gridCol w="567896"/>
                <a:gridCol w="3944778"/>
              </a:tblGrid>
              <a:tr h="195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plenilec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plen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Ostri zobje, kremplji ali kljun so potrebni, da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je v takšnem okolju manj opazna.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Če je barva živali podobna, kot je okolje, ji to omogoča, da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bolje oceni razdaljo in gibanje živali.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Živali so hitre in močne, zato da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uspešne pri begu.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Živali, ki so hitre in plašne, so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so uspešne pri lovu.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Če ima žival oči spredaj, to pomeni, da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lahko opazi nevarnost tudi od strani.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Če ima žival oči na straneh, to pomeni, da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živali z njimi plen ubijejo in ga razkosajo.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9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02CE9D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22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370734"/>
              </p:ext>
            </p:extLst>
          </p:nvPr>
        </p:nvGraphicFramePr>
        <p:xfrm>
          <a:off x="1873956" y="1535291"/>
          <a:ext cx="8832285" cy="47006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4341"/>
                <a:gridCol w="576228"/>
                <a:gridCol w="3601421"/>
                <a:gridCol w="476987"/>
                <a:gridCol w="3313308"/>
              </a:tblGrid>
              <a:tr h="210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plenilec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plen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8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l-SI" sz="18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sl-SI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Ostri zobje, kremplji ali kljun so potrebni, da 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je v takšnem okolju manj opazna.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3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8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sl-SI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Če je barva živali podobna, kot je okolje, ji to omogoča, da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bolje oceni razdaljo in gibanje živali.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2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8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sl-SI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Živali so hitre in močne, zato da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uspešne pri begu.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2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8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sl-SI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Živali, ki so hitre in plašne, so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 uspešne pri lovu.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32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8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sl-SI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Če ima žival oči spredaj, to pomeni, da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lahko opazi nevarnost tudi od strani.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843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8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sl-SI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Če ima žival oči na straneh, to pomeni, da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živali z njimi plen ubijejo in ga razkosajo.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1873956" y="790222"/>
            <a:ext cx="363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REŠITVE:</a:t>
            </a:r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222210" y="6431797"/>
            <a:ext cx="480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OŠ Frana Erjavca, 5. C, Šolsko leto 2019/2020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40132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504</Words>
  <Application>Microsoft Office PowerPoint</Application>
  <PresentationFormat>Širokozaslonsko</PresentationFormat>
  <Paragraphs>177</Paragraphs>
  <Slides>9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Officeova tema</vt:lpstr>
      <vt:lpstr>KAJ JE KOMU HRANA</vt:lpstr>
      <vt:lpstr>Mesojede živali so plenilci</vt:lpstr>
      <vt:lpstr>Mesojede živali se od rastlinojedih razlikujejo že po zunanjosti.</vt:lpstr>
      <vt:lpstr>PRIMERJAVA MED RASTLINOJEDCI, MESOJEDCI IN VSEJEDCI </vt:lpstr>
      <vt:lpstr>Preberi kako plen lovi najhitrejši afriški „tekač“ in kako se rešuje pred nevarnostjo „plašna“ srna.</vt:lpstr>
      <vt:lpstr>PowerPointova predstavitev</vt:lpstr>
      <vt:lpstr>Preberi v učbeniku, stran 71, vrhnji del (Mesojede živali so plenilci).</vt:lpstr>
      <vt:lpstr> Z isto barvo pobarvaj začetek in ustrezno nadaljevanje stavka. Označi, kdo je plenilec in kdo plen. </vt:lpstr>
      <vt:lpstr>PowerPointova predstavitev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KOMU HRANA</dc:title>
  <dc:creator>compjuter</dc:creator>
  <cp:lastModifiedBy>compjuter</cp:lastModifiedBy>
  <cp:revision>26</cp:revision>
  <dcterms:created xsi:type="dcterms:W3CDTF">2020-04-09T19:16:20Z</dcterms:created>
  <dcterms:modified xsi:type="dcterms:W3CDTF">2020-04-16T08:15:36Z</dcterms:modified>
</cp:coreProperties>
</file>