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66" r:id="rId4"/>
    <p:sldId id="276" r:id="rId5"/>
    <p:sldId id="279" r:id="rId6"/>
    <p:sldId id="278" r:id="rId7"/>
    <p:sldId id="280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FFFFFF"/>
    <a:srgbClr val="FFFFCC"/>
    <a:srgbClr val="FF9933"/>
    <a:srgbClr val="FFFF99"/>
    <a:srgbClr val="FFCC66"/>
    <a:srgbClr val="FFFF66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jeni pravokotnik 9"/>
          <p:cNvSpPr/>
          <p:nvPr/>
        </p:nvSpPr>
        <p:spPr>
          <a:xfrm>
            <a:off x="5000130" y="218288"/>
            <a:ext cx="4036364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ZAČETEK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 </a:t>
            </a:r>
            <a:r>
              <a:rPr lang="sl-SI" sz="3200" b="1" dirty="0">
                <a:solidFill>
                  <a:schemeClr val="tx1"/>
                </a:solidFill>
              </a:rPr>
              <a:t>POVEDI</a:t>
            </a:r>
          </a:p>
        </p:txBody>
      </p:sp>
      <p:sp>
        <p:nvSpPr>
          <p:cNvPr id="2" name="Desna puščica 1"/>
          <p:cNvSpPr/>
          <p:nvPr/>
        </p:nvSpPr>
        <p:spPr>
          <a:xfrm rot="19231450">
            <a:off x="4302721" y="1735362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/>
        </p:blipFill>
        <p:spPr bwMode="auto">
          <a:xfrm>
            <a:off x="1040362" y="39624"/>
            <a:ext cx="2736304" cy="25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 rot="21044802">
            <a:off x="2383397" y="215233"/>
            <a:ext cx="127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Nekaj že znamo … </a:t>
            </a:r>
            <a:endParaRPr lang="sl-SI" b="1" dirty="0"/>
          </a:p>
        </p:txBody>
      </p:sp>
      <p:sp>
        <p:nvSpPr>
          <p:cNvPr id="14" name="Zaobljeni pravokotnik 13"/>
          <p:cNvSpPr/>
          <p:nvPr/>
        </p:nvSpPr>
        <p:spPr>
          <a:xfrm>
            <a:off x="359532" y="1980708"/>
            <a:ext cx="3960440" cy="3354728"/>
          </a:xfrm>
          <a:prstGeom prst="roundRect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KAJ PIŠEMO </a:t>
            </a:r>
          </a:p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Z  </a:t>
            </a:r>
            <a:r>
              <a:rPr lang="sl-SI" sz="4000" b="1" dirty="0">
                <a:solidFill>
                  <a:schemeClr val="tx1"/>
                </a:solidFill>
              </a:rPr>
              <a:t>VELIKO </a:t>
            </a:r>
            <a:r>
              <a:rPr lang="sl-SI" sz="4000" b="1" dirty="0" smtClean="0">
                <a:solidFill>
                  <a:schemeClr val="tx1"/>
                </a:solidFill>
              </a:rPr>
              <a:t>ZAČETNICO?</a:t>
            </a:r>
            <a:endParaRPr lang="sl-SI" sz="4000" b="1" dirty="0">
              <a:solidFill>
                <a:schemeClr val="tx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/>
        </p:blipFill>
        <p:spPr bwMode="auto">
          <a:xfrm>
            <a:off x="5259662" y="3127320"/>
            <a:ext cx="3517300" cy="323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aobljeni pravokotnik 15"/>
          <p:cNvSpPr/>
          <p:nvPr/>
        </p:nvSpPr>
        <p:spPr>
          <a:xfrm>
            <a:off x="4788024" y="5661248"/>
            <a:ext cx="4033930" cy="1065753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 LASTNA 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IMENA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17" name="PoljeZBesedilom 16"/>
          <p:cNvSpPr txBox="1"/>
          <p:nvPr/>
        </p:nvSpPr>
        <p:spPr>
          <a:xfrm rot="21044802">
            <a:off x="7088805" y="3334906"/>
            <a:ext cx="162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Lahko gremo naprej …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0554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827584" y="349181"/>
            <a:ext cx="1872208" cy="2633728"/>
          </a:xfrm>
          <a:prstGeom prst="roundRect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LASTNA IMENA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5" name="Desna puščica 4"/>
          <p:cNvSpPr/>
          <p:nvPr/>
        </p:nvSpPr>
        <p:spPr>
          <a:xfrm rot="21143338">
            <a:off x="2976802" y="800859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072813" y="1676618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Desna puščica 6"/>
          <p:cNvSpPr/>
          <p:nvPr/>
        </p:nvSpPr>
        <p:spPr>
          <a:xfrm rot="557775">
            <a:off x="2969040" y="2515393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4067944" y="180457"/>
            <a:ext cx="4664828" cy="896113"/>
          </a:xfrm>
          <a:prstGeom prst="roundRect">
            <a:avLst/>
          </a:prstGeom>
          <a:solidFill>
            <a:srgbClr val="00B0F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LASTNA IMENA BITIJ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4128187" y="2402256"/>
            <a:ext cx="4604585" cy="896113"/>
          </a:xfrm>
          <a:prstGeom prst="roundRect">
            <a:avLst/>
          </a:prstGeom>
          <a:solidFill>
            <a:srgbClr val="00B05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STVARNA LASTNA IMENA 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4075314" y="1292159"/>
            <a:ext cx="4657458" cy="8961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ZEMLJEPISNA LASTNA IMENA</a:t>
            </a:r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4535"/>
            <a:ext cx="3045075" cy="380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jeZBesedilom 8"/>
          <p:cNvSpPr txBox="1"/>
          <p:nvPr/>
        </p:nvSpPr>
        <p:spPr>
          <a:xfrm rot="20926601">
            <a:off x="2101668" y="3246062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Predlagam, da gremo tudi tu</a:t>
            </a:r>
            <a:endParaRPr lang="sl-SI" b="1" dirty="0"/>
          </a:p>
        </p:txBody>
      </p:sp>
      <p:sp>
        <p:nvSpPr>
          <p:cNvPr id="10" name="PoljeZBesedilom 9"/>
          <p:cNvSpPr txBox="1"/>
          <p:nvPr/>
        </p:nvSpPr>
        <p:spPr>
          <a:xfrm rot="20945323">
            <a:off x="2636759" y="358055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</a:t>
            </a:r>
            <a:r>
              <a:rPr lang="sl-SI" b="1" dirty="0" smtClean="0"/>
              <a:t>o vrsti …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0490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38516" y="777544"/>
            <a:ext cx="1539145" cy="2520280"/>
          </a:xfrm>
          <a:prstGeom prst="roundRect">
            <a:avLst/>
          </a:prstGeom>
          <a:solidFill>
            <a:srgbClr val="00B0F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LASTNA IMENA </a:t>
            </a:r>
          </a:p>
          <a:p>
            <a:pPr algn="ctr"/>
            <a:r>
              <a:rPr lang="sl-SI" sz="2800" b="1" dirty="0" smtClean="0">
                <a:solidFill>
                  <a:schemeClr val="tx1"/>
                </a:solidFill>
              </a:rPr>
              <a:t>BITIJ</a:t>
            </a: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2555776" y="836712"/>
            <a:ext cx="6408712" cy="576064"/>
          </a:xfrm>
          <a:prstGeom prst="roundRect">
            <a:avLst/>
          </a:prstGeom>
          <a:solidFill>
            <a:srgbClr val="00FF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1. IMENA, PRIIMKI IN VZDEVKI LJUDI 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2160502" y="1772816"/>
            <a:ext cx="6983498" cy="6100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b="1" dirty="0" smtClean="0">
              <a:solidFill>
                <a:schemeClr val="tx1"/>
              </a:solidFill>
            </a:endParaRPr>
          </a:p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2. IMENA PREBIVALCEV NASELIJ, POKRAJIN, DRŽAV</a:t>
            </a:r>
          </a:p>
          <a:p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2581673" y="2679711"/>
            <a:ext cx="6408711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chemeClr val="tx1"/>
                </a:solidFill>
              </a:rPr>
              <a:t>3. IMENA ŽIVALI </a:t>
            </a:r>
            <a:endParaRPr lang="sl-SI" sz="2400" b="1" dirty="0">
              <a:solidFill>
                <a:schemeClr val="tx1"/>
              </a:solidFill>
            </a:endParaRPr>
          </a:p>
        </p:txBody>
      </p:sp>
      <p:sp>
        <p:nvSpPr>
          <p:cNvPr id="12" name="Pergament 1 11"/>
          <p:cNvSpPr/>
          <p:nvPr/>
        </p:nvSpPr>
        <p:spPr>
          <a:xfrm>
            <a:off x="3419872" y="4365104"/>
            <a:ext cx="2366156" cy="2232248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>
                <a:solidFill>
                  <a:schemeClr val="tx1"/>
                </a:solidFill>
              </a:rPr>
              <a:t>olkanec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>
                <a:solidFill>
                  <a:schemeClr val="tx1"/>
                </a:solidFill>
              </a:rPr>
              <a:t>rimorec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>
                <a:solidFill>
                  <a:schemeClr val="tx1"/>
                </a:solidFill>
              </a:rPr>
              <a:t>lovenec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3" name="Pergament 1 12"/>
          <p:cNvSpPr/>
          <p:nvPr/>
        </p:nvSpPr>
        <p:spPr>
          <a:xfrm>
            <a:off x="589584" y="3831839"/>
            <a:ext cx="2258145" cy="2232248"/>
          </a:xfrm>
          <a:prstGeom prst="verticalScroll">
            <a:avLst/>
          </a:prstGeom>
          <a:solidFill>
            <a:srgbClr val="00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>
                <a:solidFill>
                  <a:schemeClr val="tx1"/>
                </a:solidFill>
              </a:rPr>
              <a:t>laž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U</a:t>
            </a:r>
            <a:r>
              <a:rPr lang="sl-SI" sz="2800" dirty="0" smtClean="0">
                <a:solidFill>
                  <a:schemeClr val="tx1"/>
                </a:solidFill>
              </a:rPr>
              <a:t>rška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>
                <a:solidFill>
                  <a:schemeClr val="tx1"/>
                </a:solidFill>
              </a:rPr>
              <a:t>ončina </a:t>
            </a:r>
          </a:p>
          <a:p>
            <a:pPr algn="ctr"/>
            <a:r>
              <a:rPr lang="sl-SI" sz="2800" b="1" dirty="0" err="1" smtClean="0">
                <a:solidFill>
                  <a:srgbClr val="FF0000"/>
                </a:solidFill>
              </a:rPr>
              <a:t>B</a:t>
            </a:r>
            <a:r>
              <a:rPr lang="sl-SI" sz="2800" dirty="0" err="1" smtClean="0">
                <a:solidFill>
                  <a:schemeClr val="tx1"/>
                </a:solidFill>
              </a:rPr>
              <a:t>rzi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4" name="Pergament 1 13"/>
          <p:cNvSpPr/>
          <p:nvPr/>
        </p:nvSpPr>
        <p:spPr>
          <a:xfrm>
            <a:off x="6372200" y="3887553"/>
            <a:ext cx="2037318" cy="1800200"/>
          </a:xfrm>
          <a:prstGeom prst="verticalScroll">
            <a:avLst/>
          </a:prstGeom>
          <a:solidFill>
            <a:srgbClr val="FFFF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b="1" dirty="0" smtClean="0">
              <a:solidFill>
                <a:srgbClr val="FF0000"/>
              </a:solidFill>
            </a:endParaRPr>
          </a:p>
          <a:p>
            <a:pPr algn="ctr"/>
            <a:endParaRPr lang="sl-SI" sz="2800" b="1" dirty="0">
              <a:solidFill>
                <a:srgbClr val="FF0000"/>
              </a:solidFill>
            </a:endParaRP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>
                <a:solidFill>
                  <a:schemeClr val="tx1"/>
                </a:solidFill>
              </a:rPr>
              <a:t>iki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>
                <a:solidFill>
                  <a:schemeClr val="tx1"/>
                </a:solidFill>
              </a:rPr>
              <a:t>iska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</a:rPr>
              <a:t>K</a:t>
            </a:r>
            <a:r>
              <a:rPr lang="sl-SI" sz="2800" dirty="0" smtClean="0">
                <a:solidFill>
                  <a:schemeClr val="tx1"/>
                </a:solidFill>
              </a:rPr>
              <a:t>iti</a:t>
            </a:r>
            <a:endParaRPr lang="sl-SI" sz="2800" dirty="0" smtClean="0">
              <a:solidFill>
                <a:srgbClr val="FF0000"/>
              </a:solidFill>
            </a:endParaRP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pPr algn="ctr"/>
            <a:r>
              <a:rPr lang="sl-SI" sz="2800" dirty="0" smtClean="0">
                <a:solidFill>
                  <a:schemeClr val="tx1"/>
                </a:solidFill>
              </a:rPr>
              <a:t> </a:t>
            </a: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1" name="Desna puščica 10"/>
          <p:cNvSpPr/>
          <p:nvPr/>
        </p:nvSpPr>
        <p:spPr>
          <a:xfrm rot="20310653">
            <a:off x="1447818" y="1135211"/>
            <a:ext cx="1064455" cy="362714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esna puščica 14"/>
          <p:cNvSpPr/>
          <p:nvPr/>
        </p:nvSpPr>
        <p:spPr>
          <a:xfrm>
            <a:off x="1419386" y="1874315"/>
            <a:ext cx="741116" cy="385689"/>
          </a:xfrm>
          <a:prstGeom prst="rightArrow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Desna puščica 15"/>
          <p:cNvSpPr/>
          <p:nvPr/>
        </p:nvSpPr>
        <p:spPr>
          <a:xfrm rot="1216467">
            <a:off x="1401558" y="2623601"/>
            <a:ext cx="1135941" cy="380260"/>
          </a:xfrm>
          <a:prstGeom prst="rightArrow">
            <a:avLst>
              <a:gd name="adj1" fmla="val 39448"/>
              <a:gd name="adj2" fmla="val 50000"/>
            </a:avLst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1502632" y="335354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1. </a:t>
            </a:r>
            <a:endParaRPr lang="sl-SI" sz="2400" b="1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4402698" y="38875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2. </a:t>
            </a:r>
            <a:endParaRPr lang="sl-SI" sz="2400" b="1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7222157" y="34258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3. 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9036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1520" y="2328878"/>
            <a:ext cx="9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dirty="0" smtClean="0"/>
          </a:p>
          <a:p>
            <a:r>
              <a:rPr lang="sl-SI" sz="2400" b="1" dirty="0" smtClean="0">
                <a:solidFill>
                  <a:srgbClr val="FF0000"/>
                </a:solidFill>
              </a:rPr>
              <a:t>Občna imena</a:t>
            </a:r>
          </a:p>
          <a:p>
            <a:r>
              <a:rPr lang="sl-SI" sz="2400" b="1" dirty="0" smtClean="0"/>
              <a:t>Primeri: </a:t>
            </a:r>
          </a:p>
          <a:p>
            <a:r>
              <a:rPr lang="sl-SI" sz="2400" dirty="0" smtClean="0"/>
              <a:t>Babica, frizerka, pilot, deček … poimenujejo ljudi na splošno </a:t>
            </a:r>
            <a:r>
              <a:rPr lang="sl-SI" sz="2400" dirty="0"/>
              <a:t>─ </a:t>
            </a:r>
            <a:r>
              <a:rPr lang="sl-SI" sz="2400" dirty="0" smtClean="0"/>
              <a:t> </a:t>
            </a:r>
            <a:r>
              <a:rPr lang="sl-SI" sz="2400" dirty="0" smtClean="0">
                <a:solidFill>
                  <a:srgbClr val="FF0000"/>
                </a:solidFill>
              </a:rPr>
              <a:t>niso lastna imena.</a:t>
            </a:r>
          </a:p>
          <a:p>
            <a:endParaRPr lang="sl-SI" sz="2400" dirty="0" smtClean="0"/>
          </a:p>
          <a:p>
            <a:r>
              <a:rPr lang="sl-SI" sz="2400" dirty="0" smtClean="0"/>
              <a:t>Pes, muca, opica, tiger … poimenujejo živali na splošno ─ </a:t>
            </a:r>
            <a:r>
              <a:rPr lang="sl-SI" sz="2400" dirty="0" smtClean="0">
                <a:solidFill>
                  <a:srgbClr val="FF0000"/>
                </a:solidFill>
              </a:rPr>
              <a:t>niso lastna imena.</a:t>
            </a:r>
          </a:p>
          <a:p>
            <a:endParaRPr lang="sl-SI" sz="2400" dirty="0" smtClean="0"/>
          </a:p>
          <a:p>
            <a:r>
              <a:rPr lang="sl-SI" sz="2400" dirty="0" smtClean="0"/>
              <a:t>Hrast, marjetica, lipa, paradižnik … poimenujejo rastline na splošno ─ </a:t>
            </a:r>
            <a:r>
              <a:rPr lang="sl-SI" sz="2400" dirty="0" smtClean="0">
                <a:solidFill>
                  <a:srgbClr val="FF0000"/>
                </a:solidFill>
              </a:rPr>
              <a:t>niso lastna imena.</a:t>
            </a:r>
            <a:endParaRPr lang="sl-SI" sz="2400" dirty="0">
              <a:solidFill>
                <a:srgbClr val="FF0000"/>
              </a:solidFill>
            </a:endParaRPr>
          </a:p>
          <a:p>
            <a:endParaRPr lang="sl-SI" sz="2400" dirty="0" smtClean="0"/>
          </a:p>
          <a:p>
            <a:endParaRPr lang="sl-S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108"/>
            <a:ext cx="2013366" cy="251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jeZBesedilom 7"/>
          <p:cNvSpPr txBox="1"/>
          <p:nvPr/>
        </p:nvSpPr>
        <p:spPr>
          <a:xfrm rot="20937143">
            <a:off x="1403648" y="19483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Pazi!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843808" y="836712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Lastna imena so imena nečesa posameznega, točno določenega</a:t>
            </a:r>
            <a:r>
              <a:rPr lang="sl-SI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sl-SI" sz="2400" dirty="0"/>
          </a:p>
          <a:p>
            <a:r>
              <a:rPr lang="sl-SI" sz="2400" b="1" dirty="0">
                <a:solidFill>
                  <a:srgbClr val="7030A0"/>
                </a:solidFill>
              </a:rPr>
              <a:t>Poimenovanja na splošno </a:t>
            </a:r>
            <a:r>
              <a:rPr lang="sl-SI" sz="2400" b="1" u="sng" dirty="0">
                <a:solidFill>
                  <a:srgbClr val="FF0000"/>
                </a:solidFill>
              </a:rPr>
              <a:t>(</a:t>
            </a:r>
            <a:r>
              <a:rPr lang="sl-SI" sz="2400" b="1" u="sng" dirty="0" smtClean="0">
                <a:solidFill>
                  <a:srgbClr val="FF0000"/>
                </a:solidFill>
              </a:rPr>
              <a:t>občna imena</a:t>
            </a:r>
            <a:r>
              <a:rPr lang="sl-SI" sz="2400" b="1" dirty="0" smtClean="0">
                <a:solidFill>
                  <a:srgbClr val="7030A0"/>
                </a:solidFill>
              </a:rPr>
              <a:t>) pa </a:t>
            </a:r>
            <a:r>
              <a:rPr lang="sl-SI" sz="2400" b="1" dirty="0">
                <a:solidFill>
                  <a:srgbClr val="7030A0"/>
                </a:solidFill>
              </a:rPr>
              <a:t>pišemo z malo začetnico</a:t>
            </a:r>
            <a:r>
              <a:rPr lang="sl-SI" sz="2400" b="1" dirty="0" smtClean="0">
                <a:solidFill>
                  <a:srgbClr val="7030A0"/>
                </a:solidFill>
              </a:rPr>
              <a:t>.</a:t>
            </a:r>
            <a:endParaRPr lang="sl-SI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20598" r="23846" b="45781"/>
          <a:stretch/>
        </p:blipFill>
        <p:spPr bwMode="auto">
          <a:xfrm>
            <a:off x="420178" y="260648"/>
            <a:ext cx="1524397" cy="152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541916" y="1024685"/>
            <a:ext cx="50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Zapiši v zvezek: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99592" y="1700808"/>
            <a:ext cx="7956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000" b="1" dirty="0">
              <a:solidFill>
                <a:srgbClr val="FF0000"/>
              </a:solidFill>
            </a:endParaRPr>
          </a:p>
          <a:p>
            <a:r>
              <a:rPr lang="sl-SI" sz="4000" b="1" dirty="0" smtClean="0">
                <a:solidFill>
                  <a:srgbClr val="FF0000"/>
                </a:solidFill>
              </a:rPr>
              <a:t>                 LASTNA IMENA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259632" y="2854146"/>
            <a:ext cx="64807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Lastna imena pišemo z veliko začetnico.</a:t>
            </a:r>
          </a:p>
          <a:p>
            <a:endParaRPr lang="sl-SI" sz="2800" dirty="0" smtClean="0"/>
          </a:p>
          <a:p>
            <a:r>
              <a:rPr lang="sl-SI" sz="2800" dirty="0" smtClean="0"/>
              <a:t>Lastna imena delimo na: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l</a:t>
            </a:r>
            <a:r>
              <a:rPr lang="sl-SI" sz="2800" dirty="0" smtClean="0"/>
              <a:t>astna imena bitij,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z</a:t>
            </a:r>
            <a:r>
              <a:rPr lang="sl-SI" sz="2800" dirty="0" smtClean="0"/>
              <a:t>emljepisna lastna imena,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s</a:t>
            </a:r>
            <a:r>
              <a:rPr lang="sl-SI" sz="2800" dirty="0" smtClean="0"/>
              <a:t>tvarna lastna imena.</a:t>
            </a:r>
          </a:p>
          <a:p>
            <a:r>
              <a:rPr lang="sl-SI" sz="2800" dirty="0" smtClean="0">
                <a:solidFill>
                  <a:srgbClr val="FF0000"/>
                </a:solidFill>
              </a:rPr>
              <a:t>		</a:t>
            </a:r>
            <a:endParaRPr lang="sl-SI" sz="2800" dirty="0" smtClean="0"/>
          </a:p>
          <a:p>
            <a:pPr marL="457200" indent="-457200">
              <a:buFontTx/>
              <a:buChar char="-"/>
            </a:pPr>
            <a:endParaRPr lang="sl-SI" sz="2800" dirty="0" smtClean="0"/>
          </a:p>
          <a:p>
            <a:pPr marL="457200" indent="-457200">
              <a:buFontTx/>
              <a:buChar char="-"/>
            </a:pPr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2950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899592" y="836712"/>
            <a:ext cx="6984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rgbClr val="FF0000"/>
                </a:solidFill>
              </a:rPr>
              <a:t>LASTNA IMENA </a:t>
            </a:r>
            <a:r>
              <a:rPr lang="sl-SI" sz="2800" b="1" dirty="0" smtClean="0">
                <a:solidFill>
                  <a:srgbClr val="FF0000"/>
                </a:solidFill>
              </a:rPr>
              <a:t>BITIJ</a:t>
            </a:r>
          </a:p>
          <a:p>
            <a:endParaRPr lang="sl-SI" sz="800" b="1" dirty="0">
              <a:solidFill>
                <a:srgbClr val="FF0000"/>
              </a:solidFill>
            </a:endParaRPr>
          </a:p>
          <a:p>
            <a:r>
              <a:rPr lang="sl-SI" sz="2800" dirty="0"/>
              <a:t>Lastna imena bitij so: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imena, priimki in vzdevki ljudi,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i</a:t>
            </a:r>
            <a:r>
              <a:rPr lang="sl-SI" sz="2800" dirty="0" smtClean="0"/>
              <a:t>mena </a:t>
            </a:r>
            <a:r>
              <a:rPr lang="sl-SI" sz="2800" dirty="0"/>
              <a:t>prebivalcev naselij, pokrajin, držav,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sl-SI" sz="2800" dirty="0"/>
              <a:t>i</a:t>
            </a:r>
            <a:r>
              <a:rPr lang="sl-SI" sz="2800" dirty="0" smtClean="0"/>
              <a:t>mena živali.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151620" y="3893084"/>
            <a:ext cx="64807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Primeri:</a:t>
            </a:r>
          </a:p>
          <a:p>
            <a:endParaRPr lang="sl-SI" sz="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laž, </a:t>
            </a:r>
            <a:r>
              <a:rPr lang="sl-SI" sz="2800" b="1" dirty="0" smtClean="0">
                <a:solidFill>
                  <a:srgbClr val="FF0000"/>
                </a:solidFill>
              </a:rPr>
              <a:t>U</a:t>
            </a:r>
            <a:r>
              <a:rPr lang="sl-SI" sz="2800" dirty="0" smtClean="0"/>
              <a:t>rška,</a:t>
            </a: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dirty="0" smtClean="0"/>
              <a:t>ončina, </a:t>
            </a:r>
            <a:r>
              <a:rPr lang="sl-SI" sz="2800" b="1" dirty="0" err="1" smtClean="0">
                <a:solidFill>
                  <a:srgbClr val="FF0000"/>
                </a:solidFill>
              </a:rPr>
              <a:t>B</a:t>
            </a:r>
            <a:r>
              <a:rPr lang="sl-SI" sz="2800" dirty="0" err="1" smtClean="0"/>
              <a:t>rzi</a:t>
            </a:r>
            <a:r>
              <a:rPr lang="sl-SI" sz="2800" dirty="0" smtClean="0"/>
              <a:t> …</a:t>
            </a:r>
            <a:endParaRPr lang="sl-SI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olkanec, </a:t>
            </a:r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rimorec, </a:t>
            </a:r>
            <a:r>
              <a:rPr lang="sl-SI" sz="2800" b="1" dirty="0" smtClean="0">
                <a:solidFill>
                  <a:srgbClr val="FF0000"/>
                </a:solidFill>
              </a:rPr>
              <a:t>S</a:t>
            </a:r>
            <a:r>
              <a:rPr lang="sl-SI" sz="2800" dirty="0" smtClean="0"/>
              <a:t>lovenec …</a:t>
            </a:r>
            <a:endParaRPr lang="sl-SI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iki, </a:t>
            </a:r>
            <a:r>
              <a:rPr lang="sl-SI" sz="2800" b="1" dirty="0" smtClean="0">
                <a:solidFill>
                  <a:srgbClr val="FF0000"/>
                </a:solidFill>
              </a:rPr>
              <a:t>L</a:t>
            </a:r>
            <a:r>
              <a:rPr lang="sl-SI" sz="2800" dirty="0" smtClean="0"/>
              <a:t>iska, </a:t>
            </a:r>
            <a:r>
              <a:rPr lang="sl-SI" sz="2800" b="1" dirty="0" smtClean="0">
                <a:solidFill>
                  <a:srgbClr val="FF0000"/>
                </a:solidFill>
              </a:rPr>
              <a:t>K</a:t>
            </a:r>
            <a:r>
              <a:rPr lang="sl-SI" sz="2800" dirty="0" smtClean="0"/>
              <a:t>iti …</a:t>
            </a:r>
            <a:endParaRPr lang="sl-SI" sz="2800" dirty="0">
              <a:solidFill>
                <a:srgbClr val="FF0000"/>
              </a:solidFill>
            </a:endParaRPr>
          </a:p>
          <a:p>
            <a:pPr algn="ctr"/>
            <a:endParaRPr lang="sl-SI" sz="2800" dirty="0"/>
          </a:p>
          <a:p>
            <a:pPr algn="ctr"/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2145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771800" y="10107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Vaja: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234888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Prepiši s pisanimi črkami:</a:t>
            </a:r>
          </a:p>
          <a:p>
            <a:endParaRPr lang="sl-SI" sz="2800" dirty="0" smtClean="0"/>
          </a:p>
          <a:p>
            <a:r>
              <a:rPr lang="sl-SI" sz="2800" dirty="0" smtClean="0"/>
              <a:t>NA TEKMI SE JE ZBRALO VELIKO ITALIJANOV IN SLOVENCEV. UDELEŽILA STA SE JE TUDI TETA VIDA IN STRIC BOJAN. NJUNEGA PSIČKA RONIJA STA PUSTILA PRI NAS. </a:t>
            </a:r>
          </a:p>
        </p:txBody>
      </p:sp>
    </p:spTree>
    <p:extLst>
      <p:ext uri="{BB962C8B-B14F-4D97-AF65-F5344CB8AC3E}">
        <p14:creationId xmlns:p14="http://schemas.microsoft.com/office/powerpoint/2010/main" val="60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274</Words>
  <Application>Microsoft Office PowerPoint</Application>
  <PresentationFormat>Diaprojekcija na zaslonu (4:3)</PresentationFormat>
  <Paragraphs>77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compjuter</cp:lastModifiedBy>
  <cp:revision>46</cp:revision>
  <dcterms:created xsi:type="dcterms:W3CDTF">2020-04-10T14:32:54Z</dcterms:created>
  <dcterms:modified xsi:type="dcterms:W3CDTF">2020-04-20T16:03:05Z</dcterms:modified>
</cp:coreProperties>
</file>