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36" r:id="rId3"/>
    <p:sldId id="332" r:id="rId4"/>
    <p:sldId id="333" r:id="rId5"/>
    <p:sldId id="334" r:id="rId6"/>
    <p:sldId id="337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FF9933"/>
    <a:srgbClr val="FFFFCC"/>
    <a:srgbClr val="FFFF99"/>
    <a:srgbClr val="FFCC66"/>
    <a:srgbClr val="FFFF66"/>
    <a:srgbClr val="FF0066"/>
    <a:srgbClr val="00FF00"/>
    <a:srgbClr val="D67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19872" y="2818741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dirty="0"/>
          </a:p>
          <a:p>
            <a:endParaRPr lang="sl-SI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9"/>
          <a:stretch/>
        </p:blipFill>
        <p:spPr bwMode="auto">
          <a:xfrm>
            <a:off x="-5747" y="179926"/>
            <a:ext cx="8017668" cy="670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 rot="21010273">
            <a:off x="3553487" y="-228051"/>
            <a:ext cx="383919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b="1" dirty="0" smtClean="0"/>
          </a:p>
          <a:p>
            <a:endParaRPr lang="sl-SI" sz="800" b="1" dirty="0"/>
          </a:p>
          <a:p>
            <a:endParaRPr lang="sl-SI" sz="2400" b="1" dirty="0" smtClean="0"/>
          </a:p>
          <a:p>
            <a:r>
              <a:rPr lang="sl-SI" sz="2800" b="1" dirty="0" smtClean="0"/>
              <a:t>Spoznali smo že vsa pravila za pisanje zemljepisnih lastnih imen. </a:t>
            </a:r>
            <a:endParaRPr lang="sl-SI" sz="2800" b="1" dirty="0"/>
          </a:p>
        </p:txBody>
      </p:sp>
      <p:sp>
        <p:nvSpPr>
          <p:cNvPr id="7" name="Pravokotnik 6"/>
          <p:cNvSpPr/>
          <p:nvPr/>
        </p:nvSpPr>
        <p:spPr>
          <a:xfrm rot="21004415">
            <a:off x="5169714" y="2126242"/>
            <a:ext cx="34357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/>
              <a:t>Danes bomo </a:t>
            </a:r>
            <a:endParaRPr lang="sl-SI" sz="2800" b="1" dirty="0" smtClean="0"/>
          </a:p>
          <a:p>
            <a:r>
              <a:rPr lang="sl-SI" sz="2800" b="1" dirty="0" smtClean="0"/>
              <a:t>naredili </a:t>
            </a:r>
          </a:p>
          <a:p>
            <a:r>
              <a:rPr lang="sl-SI" sz="2800" b="1" dirty="0" smtClean="0"/>
              <a:t>nekaj vaj …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5710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1763688" y="584702"/>
            <a:ext cx="7200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Najprej preglej, če si prav rešil nalogi od zadnjič.</a:t>
            </a:r>
            <a:endParaRPr lang="sl-SI" sz="2800" dirty="0"/>
          </a:p>
          <a:p>
            <a:endParaRPr lang="sl-SI" sz="2800" dirty="0" smtClean="0"/>
          </a:p>
          <a:p>
            <a:endParaRPr lang="sl-SI" sz="2800" dirty="0" smtClean="0"/>
          </a:p>
          <a:p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8" y="6896"/>
            <a:ext cx="1512168" cy="11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12778" y="1425550"/>
            <a:ext cx="4572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800" dirty="0" smtClean="0"/>
              <a:t>Črke, ki bi morale biti napisane z veliko začetnico, so obarvane rdeče. </a:t>
            </a:r>
          </a:p>
          <a:p>
            <a:endParaRPr lang="sl-SI" sz="800" dirty="0" smtClean="0"/>
          </a:p>
          <a:p>
            <a:r>
              <a:rPr lang="sl-SI" sz="2800" b="1" dirty="0" smtClean="0">
                <a:solidFill>
                  <a:srgbClr val="FF0000"/>
                </a:solidFill>
              </a:rPr>
              <a:t>Š</a:t>
            </a:r>
            <a:r>
              <a:rPr lang="sl-SI" sz="2800" dirty="0" smtClean="0"/>
              <a:t>KOCIJANSKE </a:t>
            </a:r>
            <a:r>
              <a:rPr lang="sl-SI" sz="2800" dirty="0"/>
              <a:t>JAME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S</a:t>
            </a:r>
            <a:r>
              <a:rPr lang="sl-SI" sz="2800" dirty="0"/>
              <a:t>NEŽNIŠKA PLANOTA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E</a:t>
            </a:r>
            <a:r>
              <a:rPr lang="sl-SI" sz="2800" dirty="0"/>
              <a:t>RJAVČEVA ULICA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Z</a:t>
            </a:r>
            <a:r>
              <a:rPr lang="sl-SI" sz="2800" dirty="0"/>
              <a:t>DRUŽENE DRŽAVE </a:t>
            </a:r>
            <a:r>
              <a:rPr lang="sl-SI" sz="2800" b="1" dirty="0">
                <a:solidFill>
                  <a:srgbClr val="FF0000"/>
                </a:solidFill>
              </a:rPr>
              <a:t>A</a:t>
            </a:r>
            <a:r>
              <a:rPr lang="sl-SI" sz="2800" dirty="0"/>
              <a:t>MERIKE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S</a:t>
            </a:r>
            <a:r>
              <a:rPr lang="sl-SI" sz="2800" dirty="0"/>
              <a:t>OŠKA DOLINA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K</a:t>
            </a:r>
            <a:r>
              <a:rPr lang="sl-SI" sz="2800" dirty="0"/>
              <a:t>AMNIŠKO </a:t>
            </a:r>
            <a:r>
              <a:rPr lang="sl-SI" sz="2800" b="1" dirty="0">
                <a:solidFill>
                  <a:srgbClr val="FF0000"/>
                </a:solidFill>
              </a:rPr>
              <a:t>S</a:t>
            </a:r>
            <a:r>
              <a:rPr lang="sl-SI" sz="2800" dirty="0"/>
              <a:t>AVINJSKE </a:t>
            </a:r>
            <a:r>
              <a:rPr lang="sl-SI" sz="2800" b="1" dirty="0">
                <a:solidFill>
                  <a:srgbClr val="FF0000"/>
                </a:solidFill>
              </a:rPr>
              <a:t>A</a:t>
            </a:r>
            <a:r>
              <a:rPr lang="sl-SI" sz="2800" dirty="0"/>
              <a:t>LPE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C</a:t>
            </a:r>
            <a:r>
              <a:rPr lang="sl-SI" sz="2800" dirty="0"/>
              <a:t>ELJSKA KOTLINA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T</a:t>
            </a:r>
            <a:r>
              <a:rPr lang="sl-SI" sz="2800" dirty="0"/>
              <a:t>RNOVSKI GOZD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U</a:t>
            </a:r>
            <a:r>
              <a:rPr lang="sl-SI" sz="2800" dirty="0"/>
              <a:t>LICA </a:t>
            </a:r>
            <a:r>
              <a:rPr lang="sl-SI" sz="2800" b="1" dirty="0">
                <a:solidFill>
                  <a:srgbClr val="FF0000"/>
                </a:solidFill>
              </a:rPr>
              <a:t>M</a:t>
            </a:r>
            <a:r>
              <a:rPr lang="sl-SI" sz="2800" dirty="0"/>
              <a:t>ARIJA </a:t>
            </a:r>
            <a:r>
              <a:rPr lang="sl-SI" sz="2800" b="1" dirty="0">
                <a:solidFill>
                  <a:srgbClr val="FF0000"/>
                </a:solidFill>
              </a:rPr>
              <a:t>K</a:t>
            </a:r>
            <a:r>
              <a:rPr lang="sl-SI" sz="2800" dirty="0"/>
              <a:t>OGOJA</a:t>
            </a:r>
          </a:p>
        </p:txBody>
      </p:sp>
      <p:sp>
        <p:nvSpPr>
          <p:cNvPr id="3" name="Pravokotnik 2"/>
          <p:cNvSpPr/>
          <p:nvPr/>
        </p:nvSpPr>
        <p:spPr>
          <a:xfrm>
            <a:off x="5141235" y="142555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800" dirty="0" smtClean="0"/>
              <a:t>Podčrtana so imena krajev.</a:t>
            </a:r>
          </a:p>
          <a:p>
            <a:endParaRPr lang="sl-SI" sz="2800" dirty="0" smtClean="0"/>
          </a:p>
          <a:p>
            <a:r>
              <a:rPr lang="sl-SI" sz="2800" u="sng" dirty="0" smtClean="0"/>
              <a:t>Kanalski </a:t>
            </a:r>
            <a:r>
              <a:rPr lang="sl-SI" sz="2800" u="sng" dirty="0"/>
              <a:t>Vrh</a:t>
            </a:r>
          </a:p>
          <a:p>
            <a:r>
              <a:rPr lang="sl-SI" sz="2800" dirty="0"/>
              <a:t>Sinji vrh</a:t>
            </a:r>
          </a:p>
          <a:p>
            <a:r>
              <a:rPr lang="sl-SI" sz="2800" u="sng" dirty="0"/>
              <a:t>Sladki Vrh</a:t>
            </a:r>
          </a:p>
          <a:p>
            <a:r>
              <a:rPr lang="sl-SI" sz="2800" dirty="0"/>
              <a:t>Konjiška gora</a:t>
            </a:r>
          </a:p>
          <a:p>
            <a:r>
              <a:rPr lang="sl-SI" sz="2800" u="sng" dirty="0"/>
              <a:t>Kranjska Gora</a:t>
            </a:r>
          </a:p>
          <a:p>
            <a:r>
              <a:rPr lang="sl-SI" sz="2800" u="sng" dirty="0"/>
              <a:t>Rožna </a:t>
            </a:r>
            <a:r>
              <a:rPr lang="sl-SI" sz="2800" u="sng" dirty="0" smtClean="0"/>
              <a:t>Dolina</a:t>
            </a:r>
            <a:endParaRPr lang="sl-SI" sz="2800" u="sng" dirty="0"/>
          </a:p>
          <a:p>
            <a:r>
              <a:rPr lang="sl-SI" sz="2800" dirty="0"/>
              <a:t>Logarska dolina</a:t>
            </a:r>
          </a:p>
        </p:txBody>
      </p:sp>
    </p:spTree>
    <p:extLst>
      <p:ext uri="{BB962C8B-B14F-4D97-AF65-F5344CB8AC3E}">
        <p14:creationId xmlns:p14="http://schemas.microsoft.com/office/powerpoint/2010/main" val="35762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211153" y="260648"/>
            <a:ext cx="67687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Naloge rešuj v zvezek:</a:t>
            </a:r>
          </a:p>
          <a:p>
            <a:endParaRPr lang="sl-SI" sz="800" dirty="0" smtClean="0"/>
          </a:p>
          <a:p>
            <a:pPr lvl="0"/>
            <a:r>
              <a:rPr lang="sl-SI" sz="2800" dirty="0"/>
              <a:t>1. Napisana so krajevna imena. Prepiši jih s pisanimi črkami. </a:t>
            </a:r>
          </a:p>
          <a:p>
            <a:endParaRPr lang="sl-SI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0" y="27357"/>
            <a:ext cx="1001414" cy="100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36"/>
          <a:stretch/>
        </p:blipFill>
        <p:spPr bwMode="auto">
          <a:xfrm>
            <a:off x="3814594" y="2297967"/>
            <a:ext cx="5427529" cy="456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jeZBesedilom 6"/>
          <p:cNvSpPr txBox="1"/>
          <p:nvPr/>
        </p:nvSpPr>
        <p:spPr>
          <a:xfrm rot="20921339">
            <a:off x="6276819" y="2452332"/>
            <a:ext cx="2642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Ne pozabi!</a:t>
            </a:r>
          </a:p>
          <a:p>
            <a:r>
              <a:rPr lang="sl-SI" b="1" dirty="0" smtClean="0"/>
              <a:t>Pri krajih pišemo tudi </a:t>
            </a:r>
            <a:r>
              <a:rPr lang="sl-SI" b="1" dirty="0" err="1" smtClean="0"/>
              <a:t>neprve</a:t>
            </a:r>
            <a:r>
              <a:rPr lang="sl-SI" b="1" dirty="0" smtClean="0"/>
              <a:t> besede z veliko začetnico. </a:t>
            </a:r>
            <a:endParaRPr lang="sl-SI" b="1" dirty="0"/>
          </a:p>
        </p:txBody>
      </p:sp>
      <p:sp>
        <p:nvSpPr>
          <p:cNvPr id="9" name="Ograda vsebine 2"/>
          <p:cNvSpPr>
            <a:spLocks noGrp="1"/>
          </p:cNvSpPr>
          <p:nvPr>
            <p:ph idx="1"/>
          </p:nvPr>
        </p:nvSpPr>
        <p:spPr>
          <a:xfrm>
            <a:off x="186210" y="1299058"/>
            <a:ext cx="49788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 </a:t>
            </a:r>
            <a:endParaRPr lang="sl-SI" dirty="0"/>
          </a:p>
          <a:p>
            <a:pPr marL="0" indent="0">
              <a:buNone/>
            </a:pPr>
            <a:r>
              <a:rPr lang="sl-SI" sz="3000" cap="all" dirty="0" smtClean="0"/>
              <a:t>Dolga </a:t>
            </a:r>
            <a:r>
              <a:rPr lang="sl-SI" sz="3000" cap="all" dirty="0"/>
              <a:t>vas</a:t>
            </a:r>
            <a:r>
              <a:rPr lang="sl-SI" sz="3000" dirty="0" smtClean="0"/>
              <a:t>, ZALI BREG, </a:t>
            </a:r>
          </a:p>
          <a:p>
            <a:pPr marL="0" indent="0">
              <a:buNone/>
            </a:pPr>
            <a:r>
              <a:rPr lang="sl-SI" sz="3000" cap="all" dirty="0" smtClean="0"/>
              <a:t>BEGUNJE PRI CERKNICI, </a:t>
            </a:r>
          </a:p>
          <a:p>
            <a:pPr marL="0" indent="0">
              <a:buNone/>
            </a:pPr>
            <a:r>
              <a:rPr lang="sl-SI" sz="3000" dirty="0"/>
              <a:t>ARNOVO SELO, </a:t>
            </a:r>
            <a:r>
              <a:rPr lang="sl-SI" sz="3000" cap="all" dirty="0"/>
              <a:t>MRZLO POLJE</a:t>
            </a:r>
            <a:r>
              <a:rPr lang="sl-SI" sz="3000" cap="all" dirty="0" smtClean="0"/>
              <a:t>,</a:t>
            </a:r>
          </a:p>
          <a:p>
            <a:pPr marL="0" indent="0">
              <a:buNone/>
            </a:pPr>
            <a:r>
              <a:rPr lang="sl-SI" sz="3000" cap="all" dirty="0" smtClean="0"/>
              <a:t>BREZOVJE NAD ZREČAMI, </a:t>
            </a:r>
          </a:p>
          <a:p>
            <a:pPr marL="0" indent="0">
              <a:buNone/>
            </a:pPr>
            <a:r>
              <a:rPr lang="sl-SI" sz="3000" cap="all" dirty="0" smtClean="0"/>
              <a:t>BISTRICA OB DRAVI, BREG,</a:t>
            </a:r>
          </a:p>
          <a:p>
            <a:pPr marL="0" indent="0">
              <a:buNone/>
            </a:pPr>
            <a:r>
              <a:rPr lang="sl-SI" sz="3000" cap="all" dirty="0" smtClean="0"/>
              <a:t>DEČJA VAS,DEDNI VRH.</a:t>
            </a:r>
          </a:p>
          <a:p>
            <a:pPr marL="0" indent="0">
              <a:buNone/>
            </a:pPr>
            <a:endParaRPr lang="sl-SI" sz="3000" cap="all" dirty="0" smtClean="0"/>
          </a:p>
          <a:p>
            <a:pPr marL="0" indent="0">
              <a:buNone/>
            </a:pPr>
            <a:endParaRPr lang="sl-SI" sz="11200" dirty="0" smtClean="0"/>
          </a:p>
          <a:p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 rot="21026416">
            <a:off x="7258266" y="3363700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Izjeme so: </a:t>
            </a:r>
            <a:r>
              <a:rPr lang="sl-SI" b="1" dirty="0" smtClean="0">
                <a:solidFill>
                  <a:srgbClr val="FF0000"/>
                </a:solidFill>
              </a:rPr>
              <a:t>vas</a:t>
            </a:r>
            <a:r>
              <a:rPr lang="sl-SI" b="1" dirty="0">
                <a:solidFill>
                  <a:srgbClr val="FF0000"/>
                </a:solidFill>
              </a:rPr>
              <a:t>, selo, trg, mesto, naselje.</a:t>
            </a:r>
            <a:r>
              <a:rPr lang="sl-SI" b="1" dirty="0"/>
              <a:t> </a:t>
            </a:r>
            <a:endParaRPr lang="sl-SI" b="1" dirty="0" smtClean="0"/>
          </a:p>
          <a:p>
            <a:r>
              <a:rPr lang="sl-SI" b="1" dirty="0" smtClean="0"/>
              <a:t>In besede: </a:t>
            </a:r>
          </a:p>
          <a:p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smtClean="0">
                <a:solidFill>
                  <a:srgbClr val="FF0000"/>
                </a:solidFill>
              </a:rPr>
              <a:t>       pri, nad,</a:t>
            </a:r>
          </a:p>
          <a:p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smtClean="0">
                <a:solidFill>
                  <a:srgbClr val="FF0000"/>
                </a:solidFill>
              </a:rPr>
              <a:t>       </a:t>
            </a:r>
            <a:r>
              <a:rPr lang="sl-SI" b="1" dirty="0">
                <a:solidFill>
                  <a:srgbClr val="FF0000"/>
                </a:solidFill>
              </a:rPr>
              <a:t>pod</a:t>
            </a:r>
            <a:r>
              <a:rPr lang="sl-SI" b="1" dirty="0" smtClean="0">
                <a:solidFill>
                  <a:srgbClr val="FF0000"/>
                </a:solidFill>
              </a:rPr>
              <a:t>, ob …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0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7584" y="836712"/>
            <a:ext cx="7668344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l-SI" sz="2800" dirty="0"/>
              <a:t>2. Napisana so zemljepisna lastna mena. </a:t>
            </a:r>
            <a:endParaRPr lang="sl-SI" sz="2800" dirty="0" smtClean="0"/>
          </a:p>
          <a:p>
            <a:pPr marL="0" lvl="0" indent="0">
              <a:buNone/>
            </a:pPr>
            <a:r>
              <a:rPr lang="sl-SI" sz="2800" dirty="0" smtClean="0"/>
              <a:t>     Z </a:t>
            </a:r>
            <a:r>
              <a:rPr lang="sl-SI" sz="2800" dirty="0"/>
              <a:t>zeleno barvo pobarvaj krajevna, z modro pa </a:t>
            </a:r>
            <a:endParaRPr lang="sl-SI" sz="2800" dirty="0" smtClean="0"/>
          </a:p>
          <a:p>
            <a:pPr marL="0" lvl="0" indent="0">
              <a:buNone/>
            </a:pPr>
            <a:r>
              <a:rPr lang="sl-SI" sz="2800" dirty="0" smtClean="0"/>
              <a:t>     </a:t>
            </a:r>
            <a:r>
              <a:rPr lang="sl-SI" sz="2800" dirty="0" err="1" smtClean="0"/>
              <a:t>nekrajevna</a:t>
            </a:r>
            <a:r>
              <a:rPr lang="sl-SI" sz="2800" dirty="0"/>
              <a:t>. Pomagaj si z velikimi začetnicami.</a:t>
            </a:r>
          </a:p>
          <a:p>
            <a:pPr marL="0" indent="0">
              <a:buNone/>
            </a:pPr>
            <a:r>
              <a:rPr lang="sl-SI" sz="2800" dirty="0"/>
              <a:t> </a:t>
            </a:r>
          </a:p>
          <a:p>
            <a:pPr marL="0" indent="0">
              <a:buNone/>
            </a:pPr>
            <a:r>
              <a:rPr lang="sl-SI" sz="2800" dirty="0"/>
              <a:t>Šmarna gora, </a:t>
            </a:r>
            <a:r>
              <a:rPr lang="sl-SI" sz="2800" dirty="0" smtClean="0"/>
              <a:t>Belski Vrh, Postojnska </a:t>
            </a:r>
            <a:r>
              <a:rPr lang="sl-SI" sz="2800" dirty="0"/>
              <a:t>jama, </a:t>
            </a:r>
            <a:endParaRPr lang="sl-SI" sz="2800" dirty="0" smtClean="0"/>
          </a:p>
          <a:p>
            <a:pPr marL="0" indent="0">
              <a:buNone/>
            </a:pPr>
            <a:r>
              <a:rPr lang="sl-SI" sz="2800" dirty="0" smtClean="0"/>
              <a:t>Dolenje </a:t>
            </a:r>
            <a:r>
              <a:rPr lang="sl-SI" sz="2800" dirty="0"/>
              <a:t>Jezero, </a:t>
            </a:r>
            <a:r>
              <a:rPr lang="sl-SI" sz="2800" dirty="0" smtClean="0"/>
              <a:t>Babna Gora, Jelenov </a:t>
            </a:r>
            <a:r>
              <a:rPr lang="sl-SI" sz="2800" dirty="0"/>
              <a:t>vrh</a:t>
            </a:r>
            <a:r>
              <a:rPr lang="sl-SI" sz="2800" dirty="0" smtClean="0"/>
              <a:t>, </a:t>
            </a:r>
          </a:p>
          <a:p>
            <a:pPr marL="0" indent="0">
              <a:buNone/>
            </a:pPr>
            <a:r>
              <a:rPr lang="sl-SI" sz="2800" dirty="0" smtClean="0"/>
              <a:t>Bohinjsko jezero, Vipavska dolina, Veliki vrh, </a:t>
            </a:r>
          </a:p>
          <a:p>
            <a:pPr marL="0" indent="0">
              <a:buNone/>
            </a:pPr>
            <a:r>
              <a:rPr lang="sl-SI" sz="2800" dirty="0" smtClean="0"/>
              <a:t>Malo Polje, Meljski Hrib, Tihi </a:t>
            </a:r>
            <a:r>
              <a:rPr lang="sl-SI" sz="2800" dirty="0"/>
              <a:t>ocean, </a:t>
            </a:r>
            <a:r>
              <a:rPr lang="sl-SI" sz="2800" dirty="0" smtClean="0"/>
              <a:t>Šentviška </a:t>
            </a:r>
            <a:r>
              <a:rPr lang="sl-SI" sz="2800" dirty="0"/>
              <a:t>Gora</a:t>
            </a:r>
            <a:r>
              <a:rPr lang="sl-SI" sz="2800" dirty="0" smtClean="0"/>
              <a:t>.</a:t>
            </a:r>
          </a:p>
          <a:p>
            <a:pPr marL="0" indent="0">
              <a:buNone/>
            </a:pPr>
            <a:endParaRPr lang="sl-SI" sz="2800" dirty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8231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692696"/>
            <a:ext cx="8892480" cy="25202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11200" dirty="0" smtClean="0"/>
              <a:t>3. Napisani </a:t>
            </a:r>
            <a:r>
              <a:rPr lang="sl-SI" sz="11200" dirty="0"/>
              <a:t>so deli krajev. Prepiši jih s pisanimi črkami. </a:t>
            </a:r>
          </a:p>
          <a:p>
            <a:pPr marL="0" lvl="0" indent="0">
              <a:buNone/>
            </a:pPr>
            <a:endParaRPr lang="sl-SI" sz="11200" dirty="0" smtClean="0"/>
          </a:p>
          <a:p>
            <a:pPr marL="0" lvl="0" indent="0">
              <a:buNone/>
            </a:pPr>
            <a:endParaRPr lang="sl-SI" sz="11200" dirty="0" smtClean="0"/>
          </a:p>
          <a:p>
            <a:pPr marL="0" lvl="0" indent="0">
              <a:lnSpc>
                <a:spcPct val="170000"/>
              </a:lnSpc>
              <a:buNone/>
            </a:pPr>
            <a:r>
              <a:rPr lang="sl-SI" sz="11200" dirty="0" smtClean="0"/>
              <a:t>MARTINOVA POT, ČARGOVA ULICA, ULICA BORCA PETRA,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sl-SI" sz="11200" dirty="0" smtClean="0"/>
              <a:t>MESTNI TRG, NA GRIČU, NOVAKOVA POT, 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sl-SI" sz="11200" dirty="0" smtClean="0"/>
              <a:t>OCVIRKOVA ULICA, PETKOVA ULICA, ULICA MARIJE MLINAR, POD HRASTI, POT K SAVI, VODNIKOVO NASELJE, 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sl-SI" sz="11200" dirty="0" smtClean="0"/>
              <a:t>VOJKOVA CESTA.</a:t>
            </a:r>
          </a:p>
          <a:p>
            <a:pPr marL="0" indent="0">
              <a:buNone/>
            </a:pPr>
            <a:r>
              <a:rPr lang="sl-SI" sz="11200" dirty="0"/>
              <a:t>	</a:t>
            </a:r>
          </a:p>
          <a:p>
            <a:pPr marL="0" indent="0">
              <a:buNone/>
            </a:pPr>
            <a:r>
              <a:rPr lang="sl-SI" sz="11200" cap="all" dirty="0"/>
              <a:t> </a:t>
            </a:r>
          </a:p>
          <a:p>
            <a:endParaRPr lang="sl-SI" cap="all" dirty="0"/>
          </a:p>
        </p:txBody>
      </p:sp>
    </p:spTree>
    <p:extLst>
      <p:ext uri="{BB962C8B-B14F-4D97-AF65-F5344CB8AC3E}">
        <p14:creationId xmlns:p14="http://schemas.microsoft.com/office/powerpoint/2010/main" val="52854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1763688" y="331511"/>
            <a:ext cx="7200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Že danes lahko preveriš, če si </a:t>
            </a:r>
            <a:r>
              <a:rPr lang="sl-SI" sz="2800" smtClean="0"/>
              <a:t>reševal/a </a:t>
            </a:r>
            <a:r>
              <a:rPr lang="sl-SI" sz="2800" smtClean="0"/>
              <a:t>prav.</a:t>
            </a:r>
            <a:endParaRPr lang="sl-SI" sz="2800" dirty="0"/>
          </a:p>
          <a:p>
            <a:endParaRPr lang="sl-SI" sz="2800" dirty="0" smtClean="0"/>
          </a:p>
          <a:p>
            <a:endParaRPr lang="sl-SI" sz="2800" dirty="0" smtClean="0"/>
          </a:p>
          <a:p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8" y="6896"/>
            <a:ext cx="1512168" cy="11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12778" y="120557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800" dirty="0" smtClean="0"/>
              <a:t>Črke, ki bi morale biti napisane z veliko začetnico, so obarvane rdeče. </a:t>
            </a:r>
          </a:p>
          <a:p>
            <a:endParaRPr lang="sl-SI" sz="2800" dirty="0"/>
          </a:p>
          <a:p>
            <a:r>
              <a:rPr lang="sl-SI" sz="2800" b="1" cap="all" dirty="0">
                <a:solidFill>
                  <a:srgbClr val="FF0000"/>
                </a:solidFill>
              </a:rPr>
              <a:t>D</a:t>
            </a:r>
            <a:r>
              <a:rPr lang="sl-SI" sz="2800" cap="all" dirty="0"/>
              <a:t>olga vas</a:t>
            </a:r>
            <a:r>
              <a:rPr lang="sl-SI" sz="2800" dirty="0"/>
              <a:t>, </a:t>
            </a:r>
            <a:r>
              <a:rPr lang="sl-SI" sz="2800" b="1" dirty="0">
                <a:solidFill>
                  <a:srgbClr val="FF0000"/>
                </a:solidFill>
              </a:rPr>
              <a:t>Z</a:t>
            </a:r>
            <a:r>
              <a:rPr lang="sl-SI" sz="2800" dirty="0"/>
              <a:t>ALI </a:t>
            </a:r>
            <a:r>
              <a:rPr lang="sl-SI" sz="2800" b="1" dirty="0">
                <a:solidFill>
                  <a:srgbClr val="FF0000"/>
                </a:solidFill>
              </a:rPr>
              <a:t>B</a:t>
            </a:r>
            <a:r>
              <a:rPr lang="sl-SI" sz="2800" dirty="0"/>
              <a:t>REG, </a:t>
            </a:r>
          </a:p>
          <a:p>
            <a:r>
              <a:rPr lang="sl-SI" sz="2800" b="1" cap="all" dirty="0">
                <a:solidFill>
                  <a:srgbClr val="FF0000"/>
                </a:solidFill>
              </a:rPr>
              <a:t>B</a:t>
            </a:r>
            <a:r>
              <a:rPr lang="sl-SI" sz="2800" cap="all" dirty="0"/>
              <a:t>EGUNJE PRI </a:t>
            </a:r>
            <a:r>
              <a:rPr lang="sl-SI" sz="2800" b="1" cap="all" dirty="0">
                <a:solidFill>
                  <a:srgbClr val="FF0000"/>
                </a:solidFill>
              </a:rPr>
              <a:t>C</a:t>
            </a:r>
            <a:r>
              <a:rPr lang="sl-SI" sz="2800" cap="all" dirty="0"/>
              <a:t>ERKNICI, 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A</a:t>
            </a:r>
            <a:r>
              <a:rPr lang="sl-SI" sz="2800" dirty="0"/>
              <a:t>RNOVO SELO, </a:t>
            </a:r>
            <a:r>
              <a:rPr lang="sl-SI" sz="2800" b="1" cap="all" dirty="0">
                <a:solidFill>
                  <a:srgbClr val="FF0000"/>
                </a:solidFill>
              </a:rPr>
              <a:t>M</a:t>
            </a:r>
            <a:r>
              <a:rPr lang="sl-SI" sz="2800" cap="all" dirty="0"/>
              <a:t>RZLO </a:t>
            </a:r>
            <a:r>
              <a:rPr lang="sl-SI" sz="2800" b="1" cap="all" dirty="0">
                <a:solidFill>
                  <a:srgbClr val="FF0000"/>
                </a:solidFill>
              </a:rPr>
              <a:t>P</a:t>
            </a:r>
            <a:r>
              <a:rPr lang="sl-SI" sz="2800" cap="all" dirty="0"/>
              <a:t>OLJE,</a:t>
            </a:r>
          </a:p>
          <a:p>
            <a:r>
              <a:rPr lang="sl-SI" sz="2800" b="1" cap="all" dirty="0">
                <a:solidFill>
                  <a:srgbClr val="FF0000"/>
                </a:solidFill>
              </a:rPr>
              <a:t>B</a:t>
            </a:r>
            <a:r>
              <a:rPr lang="sl-SI" sz="2800" cap="all" dirty="0"/>
              <a:t>REZOVJE NAD </a:t>
            </a:r>
            <a:r>
              <a:rPr lang="sl-SI" sz="2800" b="1" cap="all" dirty="0">
                <a:solidFill>
                  <a:srgbClr val="FF0000"/>
                </a:solidFill>
              </a:rPr>
              <a:t>Z</a:t>
            </a:r>
            <a:r>
              <a:rPr lang="sl-SI" sz="2800" cap="all" dirty="0"/>
              <a:t>REČAMI, </a:t>
            </a:r>
          </a:p>
          <a:p>
            <a:r>
              <a:rPr lang="sl-SI" sz="2800" b="1" cap="all" dirty="0">
                <a:solidFill>
                  <a:srgbClr val="FF0000"/>
                </a:solidFill>
              </a:rPr>
              <a:t>B</a:t>
            </a:r>
            <a:r>
              <a:rPr lang="sl-SI" sz="2800" cap="all" dirty="0"/>
              <a:t>ISTRICA OB </a:t>
            </a:r>
            <a:r>
              <a:rPr lang="sl-SI" sz="2800" b="1" cap="all" dirty="0">
                <a:solidFill>
                  <a:srgbClr val="FF0000"/>
                </a:solidFill>
              </a:rPr>
              <a:t>D</a:t>
            </a:r>
            <a:r>
              <a:rPr lang="sl-SI" sz="2800" cap="all" dirty="0"/>
              <a:t>RAVI, </a:t>
            </a:r>
            <a:r>
              <a:rPr lang="sl-SI" sz="2800" b="1" cap="all" dirty="0">
                <a:solidFill>
                  <a:srgbClr val="FF0000"/>
                </a:solidFill>
              </a:rPr>
              <a:t>B</a:t>
            </a:r>
            <a:r>
              <a:rPr lang="sl-SI" sz="2800" cap="all" dirty="0"/>
              <a:t>REG,</a:t>
            </a:r>
          </a:p>
          <a:p>
            <a:r>
              <a:rPr lang="sl-SI" sz="2800" b="1" cap="all" dirty="0">
                <a:solidFill>
                  <a:srgbClr val="FF0000"/>
                </a:solidFill>
              </a:rPr>
              <a:t>D</a:t>
            </a:r>
            <a:r>
              <a:rPr lang="sl-SI" sz="2800" cap="all" dirty="0"/>
              <a:t>EČJA VAS</a:t>
            </a:r>
            <a:r>
              <a:rPr lang="sl-SI" sz="2800" cap="all" dirty="0" smtClean="0"/>
              <a:t>, </a:t>
            </a:r>
            <a:r>
              <a:rPr lang="sl-SI" sz="2800" b="1" cap="all" dirty="0" smtClean="0">
                <a:solidFill>
                  <a:srgbClr val="FF0000"/>
                </a:solidFill>
              </a:rPr>
              <a:t>D</a:t>
            </a:r>
            <a:r>
              <a:rPr lang="sl-SI" sz="2800" cap="all" dirty="0" smtClean="0"/>
              <a:t>EDNI </a:t>
            </a:r>
            <a:r>
              <a:rPr lang="sl-SI" sz="2800" b="1" cap="all" dirty="0">
                <a:solidFill>
                  <a:srgbClr val="FF0000"/>
                </a:solidFill>
              </a:rPr>
              <a:t>V</a:t>
            </a:r>
            <a:r>
              <a:rPr lang="sl-SI" sz="2800" cap="all" dirty="0"/>
              <a:t>RH.</a:t>
            </a:r>
          </a:p>
          <a:p>
            <a:endParaRPr lang="sl-SI" sz="2800" dirty="0" smtClean="0"/>
          </a:p>
        </p:txBody>
      </p:sp>
      <p:sp>
        <p:nvSpPr>
          <p:cNvPr id="3" name="Pravokotnik 2"/>
          <p:cNvSpPr/>
          <p:nvPr/>
        </p:nvSpPr>
        <p:spPr>
          <a:xfrm>
            <a:off x="5004048" y="1162507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l-SI" sz="2800" dirty="0"/>
              <a:t>Z zeleno barvo </a:t>
            </a:r>
            <a:r>
              <a:rPr lang="sl-SI" sz="2800" dirty="0" smtClean="0"/>
              <a:t>so zapisana krajevna</a:t>
            </a:r>
            <a:r>
              <a:rPr lang="sl-SI" sz="2800" dirty="0"/>
              <a:t>, z modro pa </a:t>
            </a:r>
          </a:p>
          <a:p>
            <a:pPr lvl="0"/>
            <a:r>
              <a:rPr lang="sl-SI" sz="2800" dirty="0" err="1" smtClean="0"/>
              <a:t>nekrajevna</a:t>
            </a:r>
            <a:r>
              <a:rPr lang="sl-SI" sz="2800" dirty="0" smtClean="0"/>
              <a:t> lastna imena. </a:t>
            </a:r>
            <a:r>
              <a:rPr lang="sl-SI" sz="2800" dirty="0"/>
              <a:t> </a:t>
            </a:r>
          </a:p>
          <a:p>
            <a:endParaRPr lang="sl-SI" sz="2800" dirty="0" smtClean="0"/>
          </a:p>
          <a:p>
            <a:r>
              <a:rPr lang="sl-SI" sz="2800" dirty="0" smtClean="0">
                <a:solidFill>
                  <a:schemeClr val="accent1"/>
                </a:solidFill>
              </a:rPr>
              <a:t>Šmarna </a:t>
            </a:r>
            <a:r>
              <a:rPr lang="sl-SI" sz="2800" dirty="0">
                <a:solidFill>
                  <a:schemeClr val="accent1"/>
                </a:solidFill>
              </a:rPr>
              <a:t>gora</a:t>
            </a:r>
            <a:r>
              <a:rPr lang="sl-SI" sz="2800" dirty="0"/>
              <a:t>, </a:t>
            </a:r>
            <a:r>
              <a:rPr lang="sl-SI" sz="2800" dirty="0">
                <a:solidFill>
                  <a:srgbClr val="92D050"/>
                </a:solidFill>
              </a:rPr>
              <a:t>Belski Vrh</a:t>
            </a:r>
            <a:r>
              <a:rPr lang="sl-SI" sz="2800" dirty="0"/>
              <a:t>, </a:t>
            </a:r>
            <a:r>
              <a:rPr lang="sl-SI" sz="2800" dirty="0">
                <a:solidFill>
                  <a:schemeClr val="accent1"/>
                </a:solidFill>
              </a:rPr>
              <a:t>Postojnska jama</a:t>
            </a:r>
            <a:r>
              <a:rPr lang="sl-SI" sz="2800" dirty="0"/>
              <a:t>, </a:t>
            </a:r>
          </a:p>
          <a:p>
            <a:r>
              <a:rPr lang="sl-SI" sz="2800" dirty="0">
                <a:solidFill>
                  <a:srgbClr val="92D050"/>
                </a:solidFill>
              </a:rPr>
              <a:t>Dolenje Jezero</a:t>
            </a:r>
            <a:r>
              <a:rPr lang="sl-SI" sz="2800" dirty="0"/>
              <a:t>, </a:t>
            </a:r>
            <a:endParaRPr lang="sl-SI" sz="2800" dirty="0" smtClean="0"/>
          </a:p>
          <a:p>
            <a:r>
              <a:rPr lang="sl-SI" sz="2800" dirty="0" smtClean="0">
                <a:solidFill>
                  <a:srgbClr val="92D050"/>
                </a:solidFill>
              </a:rPr>
              <a:t>Babna </a:t>
            </a:r>
            <a:r>
              <a:rPr lang="sl-SI" sz="2800" dirty="0">
                <a:solidFill>
                  <a:srgbClr val="92D050"/>
                </a:solidFill>
              </a:rPr>
              <a:t>Gora</a:t>
            </a:r>
            <a:r>
              <a:rPr lang="sl-SI" sz="2800" dirty="0"/>
              <a:t>, </a:t>
            </a:r>
            <a:r>
              <a:rPr lang="sl-SI" sz="2800" dirty="0">
                <a:solidFill>
                  <a:schemeClr val="accent1"/>
                </a:solidFill>
              </a:rPr>
              <a:t>Jelenov vrh</a:t>
            </a:r>
            <a:r>
              <a:rPr lang="sl-SI" sz="2800" dirty="0"/>
              <a:t>, </a:t>
            </a:r>
          </a:p>
          <a:p>
            <a:r>
              <a:rPr lang="sl-SI" sz="2800" dirty="0">
                <a:solidFill>
                  <a:schemeClr val="accent1"/>
                </a:solidFill>
              </a:rPr>
              <a:t>Bohinjsko jezero</a:t>
            </a:r>
            <a:r>
              <a:rPr lang="sl-SI" sz="2800" dirty="0"/>
              <a:t>, </a:t>
            </a:r>
            <a:endParaRPr lang="sl-SI" sz="2800" dirty="0" smtClean="0"/>
          </a:p>
          <a:p>
            <a:r>
              <a:rPr lang="sl-SI" sz="2800" dirty="0" smtClean="0">
                <a:solidFill>
                  <a:schemeClr val="accent1"/>
                </a:solidFill>
              </a:rPr>
              <a:t>Vipavska </a:t>
            </a:r>
            <a:r>
              <a:rPr lang="sl-SI" sz="2800" dirty="0">
                <a:solidFill>
                  <a:schemeClr val="accent1"/>
                </a:solidFill>
              </a:rPr>
              <a:t>dolina</a:t>
            </a:r>
            <a:r>
              <a:rPr lang="sl-SI" sz="2800" dirty="0"/>
              <a:t>, </a:t>
            </a:r>
            <a:r>
              <a:rPr lang="sl-SI" sz="2800" dirty="0">
                <a:solidFill>
                  <a:schemeClr val="accent1"/>
                </a:solidFill>
              </a:rPr>
              <a:t>Veliki vrh</a:t>
            </a:r>
            <a:r>
              <a:rPr lang="sl-SI" sz="2800" dirty="0"/>
              <a:t>, </a:t>
            </a:r>
          </a:p>
          <a:p>
            <a:r>
              <a:rPr lang="sl-SI" sz="2800" dirty="0">
                <a:solidFill>
                  <a:srgbClr val="92D050"/>
                </a:solidFill>
              </a:rPr>
              <a:t>Malo Polje</a:t>
            </a:r>
            <a:r>
              <a:rPr lang="sl-SI" sz="2800" dirty="0"/>
              <a:t>, </a:t>
            </a:r>
            <a:r>
              <a:rPr lang="sl-SI" sz="2800" dirty="0">
                <a:solidFill>
                  <a:srgbClr val="92D050"/>
                </a:solidFill>
              </a:rPr>
              <a:t>Meljski Hrib</a:t>
            </a:r>
            <a:r>
              <a:rPr lang="sl-SI" sz="2800" dirty="0"/>
              <a:t>, </a:t>
            </a:r>
            <a:endParaRPr lang="sl-SI" sz="2800" dirty="0" smtClean="0"/>
          </a:p>
          <a:p>
            <a:r>
              <a:rPr lang="sl-SI" sz="2800" dirty="0" smtClean="0">
                <a:solidFill>
                  <a:schemeClr val="accent1"/>
                </a:solidFill>
              </a:rPr>
              <a:t>Tihi </a:t>
            </a:r>
            <a:r>
              <a:rPr lang="sl-SI" sz="2800" dirty="0">
                <a:solidFill>
                  <a:schemeClr val="accent1"/>
                </a:solidFill>
              </a:rPr>
              <a:t>ocean</a:t>
            </a:r>
            <a:r>
              <a:rPr lang="sl-SI" sz="2800" dirty="0"/>
              <a:t>, </a:t>
            </a:r>
            <a:r>
              <a:rPr lang="sl-SI" sz="2800" dirty="0">
                <a:solidFill>
                  <a:srgbClr val="92D050"/>
                </a:solidFill>
              </a:rPr>
              <a:t>Šentviška Gora</a:t>
            </a:r>
            <a:r>
              <a:rPr lang="sl-SI" sz="2800" dirty="0"/>
              <a:t>.</a:t>
            </a:r>
          </a:p>
          <a:p>
            <a:endParaRPr lang="sl-SI" sz="2800" dirty="0" smtClean="0"/>
          </a:p>
        </p:txBody>
      </p:sp>
    </p:spTree>
    <p:extLst>
      <p:ext uri="{BB962C8B-B14F-4D97-AF65-F5344CB8AC3E}">
        <p14:creationId xmlns:p14="http://schemas.microsoft.com/office/powerpoint/2010/main" val="314203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293</Words>
  <Application>Microsoft Office PowerPoint</Application>
  <PresentationFormat>Diaprojekcija na zaslonu (4:3)</PresentationFormat>
  <Paragraphs>83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Barbara</dc:creator>
  <cp:lastModifiedBy>compjuter</cp:lastModifiedBy>
  <cp:revision>148</cp:revision>
  <dcterms:created xsi:type="dcterms:W3CDTF">2020-04-10T14:32:54Z</dcterms:created>
  <dcterms:modified xsi:type="dcterms:W3CDTF">2020-05-18T08:15:47Z</dcterms:modified>
</cp:coreProperties>
</file>