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65" r:id="rId3"/>
    <p:sldId id="266" r:id="rId4"/>
    <p:sldId id="257" r:id="rId5"/>
    <p:sldId id="267" r:id="rId6"/>
    <p:sldId id="259" r:id="rId7"/>
    <p:sldId id="262" r:id="rId8"/>
    <p:sldId id="271" r:id="rId9"/>
    <p:sldId id="270" r:id="rId10"/>
    <p:sldId id="269" r:id="rId11"/>
    <p:sldId id="268" r:id="rId12"/>
    <p:sldId id="272" r:id="rId13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00"/>
    <a:srgbClr val="CC3300"/>
    <a:srgbClr val="996633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9" autoAdjust="0"/>
    <p:restoredTop sz="94721" autoAdjust="0"/>
  </p:normalViewPr>
  <p:slideViewPr>
    <p:cSldViewPr>
      <p:cViewPr varScale="1">
        <p:scale>
          <a:sx n="69" d="100"/>
          <a:sy n="69" d="100"/>
        </p:scale>
        <p:origin x="552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06C1A-37B5-4923-828C-42BDD271629E}" type="datetimeFigureOut">
              <a:rPr lang="sl-SI" smtClean="0"/>
              <a:t>30. 01. 2019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239B0-7F13-41D1-B121-285E97351B4A}" type="slidenum">
              <a:rPr lang="sl-SI" smtClean="0"/>
              <a:t>‹#›</a:t>
            </a:fld>
            <a:endParaRPr lang="sl-SI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06C1A-37B5-4923-828C-42BDD271629E}" type="datetimeFigureOut">
              <a:rPr lang="sl-SI" smtClean="0"/>
              <a:t>30. 01. 2019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239B0-7F13-41D1-B121-285E97351B4A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06C1A-37B5-4923-828C-42BDD271629E}" type="datetimeFigureOut">
              <a:rPr lang="sl-SI" smtClean="0"/>
              <a:t>30. 01. 2019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239B0-7F13-41D1-B121-285E97351B4A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06C1A-37B5-4923-828C-42BDD271629E}" type="datetimeFigureOut">
              <a:rPr lang="sl-SI" smtClean="0"/>
              <a:t>30. 01. 2019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239B0-7F13-41D1-B121-285E97351B4A}" type="slidenum">
              <a:rPr lang="sl-SI" smtClean="0"/>
              <a:t>‹#›</a:t>
            </a:fld>
            <a:endParaRPr lang="sl-SI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06C1A-37B5-4923-828C-42BDD271629E}" type="datetimeFigureOut">
              <a:rPr lang="sl-SI" smtClean="0"/>
              <a:t>30. 01. 2019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239B0-7F13-41D1-B121-285E97351B4A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06C1A-37B5-4923-828C-42BDD271629E}" type="datetimeFigureOut">
              <a:rPr lang="sl-SI" smtClean="0"/>
              <a:t>30. 01. 2019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239B0-7F13-41D1-B121-285E97351B4A}" type="slidenum">
              <a:rPr lang="sl-SI" smtClean="0"/>
              <a:t>‹#›</a:t>
            </a:fld>
            <a:endParaRPr lang="sl-SI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06C1A-37B5-4923-828C-42BDD271629E}" type="datetimeFigureOut">
              <a:rPr lang="sl-SI" smtClean="0"/>
              <a:t>30. 01. 2019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239B0-7F13-41D1-B121-285E97351B4A}" type="slidenum">
              <a:rPr lang="sl-SI" smtClean="0"/>
              <a:t>‹#›</a:t>
            </a:fld>
            <a:endParaRPr lang="sl-S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06C1A-37B5-4923-828C-42BDD271629E}" type="datetimeFigureOut">
              <a:rPr lang="sl-SI" smtClean="0"/>
              <a:t>30. 01. 2019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239B0-7F13-41D1-B121-285E97351B4A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06C1A-37B5-4923-828C-42BDD271629E}" type="datetimeFigureOut">
              <a:rPr lang="sl-SI" smtClean="0"/>
              <a:t>30. 01. 2019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239B0-7F13-41D1-B121-285E97351B4A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06C1A-37B5-4923-828C-42BDD271629E}" type="datetimeFigureOut">
              <a:rPr lang="sl-SI" smtClean="0"/>
              <a:t>30. 01. 2019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239B0-7F13-41D1-B121-285E97351B4A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06C1A-37B5-4923-828C-42BDD271629E}" type="datetimeFigureOut">
              <a:rPr lang="sl-SI" smtClean="0"/>
              <a:t>30. 01. 2019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239B0-7F13-41D1-B121-285E97351B4A}" type="slidenum">
              <a:rPr lang="sl-SI" smtClean="0"/>
              <a:t>‹#›</a:t>
            </a:fld>
            <a:endParaRPr lang="sl-SI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1B06C1A-37B5-4923-828C-42BDD271629E}" type="datetimeFigureOut">
              <a:rPr lang="sl-SI" smtClean="0"/>
              <a:t>30. 01. 2019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25239B0-7F13-41D1-B121-285E97351B4A}" type="slidenum">
              <a:rPr lang="sl-SI" smtClean="0"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187624" y="4293096"/>
            <a:ext cx="6643261" cy="882119"/>
          </a:xfrm>
        </p:spPr>
        <p:txBody>
          <a:bodyPr>
            <a:normAutofit/>
          </a:bodyPr>
          <a:lstStyle/>
          <a:p>
            <a:pPr algn="ctr"/>
            <a:r>
              <a:rPr lang="sl-SI" sz="2400" dirty="0">
                <a:solidFill>
                  <a:schemeClr val="bg2">
                    <a:lumMod val="25000"/>
                  </a:schemeClr>
                </a:solidFill>
              </a:rPr>
              <a:t>NEMOGOČE SI JE ZAMISLITI SVET BREZ </a:t>
            </a:r>
            <a:r>
              <a:rPr lang="sl-SI" sz="2400" dirty="0" smtClean="0">
                <a:solidFill>
                  <a:schemeClr val="bg2">
                    <a:lumMod val="25000"/>
                  </a:schemeClr>
                </a:solidFill>
              </a:rPr>
              <a:t>BARV.</a:t>
            </a:r>
            <a:endParaRPr lang="sl-SI" sz="2400" dirty="0"/>
          </a:p>
        </p:txBody>
      </p:sp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817581" y="2564904"/>
            <a:ext cx="7175351" cy="2360553"/>
          </a:xfrm>
        </p:spPr>
        <p:txBody>
          <a:bodyPr/>
          <a:lstStyle/>
          <a:p>
            <a:r>
              <a:rPr lang="sl-SI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NARAVA V BARVAH</a:t>
            </a:r>
            <a:endParaRPr lang="sl-SI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31922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lh5.googleusercontent.com/-B2rZtLN2o8c/T-HUrfNm6SI/AAAAAAAABkA/yZq7nTG1S9k/w326-h207-n-k/prizm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708920"/>
            <a:ext cx="6010404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oljeZBesedilom 1"/>
          <p:cNvSpPr txBox="1"/>
          <p:nvPr/>
        </p:nvSpPr>
        <p:spPr>
          <a:xfrm>
            <a:off x="3311860" y="476672"/>
            <a:ext cx="2952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 smtClean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BARVNI SPEKTER</a:t>
            </a:r>
            <a:endParaRPr lang="sl-SI" sz="2400" dirty="0">
              <a:solidFill>
                <a:schemeClr val="bg2">
                  <a:lumMod val="2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PoljeZBesedilom 2"/>
          <p:cNvSpPr txBox="1"/>
          <p:nvPr/>
        </p:nvSpPr>
        <p:spPr>
          <a:xfrm>
            <a:off x="2483768" y="1196752"/>
            <a:ext cx="44644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400" dirty="0" smtClean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Bela svetloba prehaja skozi stekleno prizmo, kjer se razlomi in na drugi strani izhaja v obliki barvnega spektra.</a:t>
            </a:r>
            <a:endParaRPr lang="sl-SI" sz="2400" dirty="0">
              <a:solidFill>
                <a:schemeClr val="bg2">
                  <a:lumMod val="25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2369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/>
          <p:cNvSpPr txBox="1"/>
          <p:nvPr/>
        </p:nvSpPr>
        <p:spPr>
          <a:xfrm>
            <a:off x="2848794" y="764704"/>
            <a:ext cx="3312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 smtClean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      BARVNI KROG</a:t>
            </a:r>
            <a:endParaRPr lang="sl-SI" sz="2400" dirty="0">
              <a:solidFill>
                <a:schemeClr val="bg2">
                  <a:lumMod val="25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412776"/>
            <a:ext cx="4879975" cy="456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937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aobljeni pravokotnik 7"/>
          <p:cNvSpPr/>
          <p:nvPr/>
        </p:nvSpPr>
        <p:spPr>
          <a:xfrm>
            <a:off x="539552" y="3352800"/>
            <a:ext cx="1656184" cy="130033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" name="Pravokotnik 1"/>
          <p:cNvSpPr/>
          <p:nvPr/>
        </p:nvSpPr>
        <p:spPr>
          <a:xfrm>
            <a:off x="278904" y="112440"/>
            <a:ext cx="8712968" cy="64807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mtClean="0"/>
              <a:t>= RU + RD</a:t>
            </a:r>
            <a:endParaRPr lang="sl-SI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60648"/>
            <a:ext cx="3600400" cy="343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PoljeZBesedilom 4"/>
          <p:cNvSpPr txBox="1"/>
          <p:nvPr/>
        </p:nvSpPr>
        <p:spPr>
          <a:xfrm>
            <a:off x="3437958" y="3645580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dirty="0" smtClean="0"/>
              <a:t>BARVNI KROG</a:t>
            </a:r>
            <a:endParaRPr lang="sl-SI" dirty="0"/>
          </a:p>
        </p:txBody>
      </p:sp>
      <p:sp>
        <p:nvSpPr>
          <p:cNvPr id="6" name="PoljeZBesedilom 5"/>
          <p:cNvSpPr txBox="1"/>
          <p:nvPr/>
        </p:nvSpPr>
        <p:spPr>
          <a:xfrm>
            <a:off x="3239852" y="4438853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dirty="0" smtClean="0"/>
              <a:t>DRUGOTNE ALI </a:t>
            </a:r>
          </a:p>
          <a:p>
            <a:pPr algn="ctr"/>
            <a:r>
              <a:rPr lang="sl-SI" dirty="0" smtClean="0"/>
              <a:t>SEKUNDARNE BAVRE</a:t>
            </a:r>
            <a:endParaRPr lang="sl-SI" dirty="0"/>
          </a:p>
        </p:txBody>
      </p:sp>
      <p:sp>
        <p:nvSpPr>
          <p:cNvPr id="7" name="PoljeZBesedilom 6"/>
          <p:cNvSpPr txBox="1"/>
          <p:nvPr/>
        </p:nvSpPr>
        <p:spPr>
          <a:xfrm>
            <a:off x="6732240" y="3212976"/>
            <a:ext cx="18722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dirty="0" smtClean="0"/>
              <a:t>BARVE TRETJE STOPNJE ALI TERCIARNE BAVRE</a:t>
            </a:r>
            <a:endParaRPr lang="sl-SI" dirty="0"/>
          </a:p>
        </p:txBody>
      </p:sp>
      <p:sp>
        <p:nvSpPr>
          <p:cNvPr id="9" name="Zaobljeni pravokotnik 8"/>
          <p:cNvSpPr/>
          <p:nvPr/>
        </p:nvSpPr>
        <p:spPr>
          <a:xfrm>
            <a:off x="3574706" y="3601328"/>
            <a:ext cx="1944216" cy="525590"/>
          </a:xfrm>
          <a:prstGeom prst="round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4855" y="4256023"/>
            <a:ext cx="2246447" cy="875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0711" y="3190195"/>
            <a:ext cx="1963737" cy="1248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173336"/>
            <a:ext cx="1670050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732" y="3188458"/>
            <a:ext cx="1963737" cy="1249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1" name="Raven povezovalnik 10"/>
          <p:cNvCxnSpPr/>
          <p:nvPr/>
        </p:nvCxnSpPr>
        <p:spPr>
          <a:xfrm>
            <a:off x="2572469" y="3813139"/>
            <a:ext cx="991419" cy="6309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Raven povezovalnik 21"/>
          <p:cNvCxnSpPr/>
          <p:nvPr/>
        </p:nvCxnSpPr>
        <p:spPr>
          <a:xfrm>
            <a:off x="5518922" y="3856376"/>
            <a:ext cx="1121364" cy="8053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Raven povezovalnik 23"/>
          <p:cNvCxnSpPr>
            <a:stCxn id="1028" idx="0"/>
          </p:cNvCxnSpPr>
          <p:nvPr/>
        </p:nvCxnSpPr>
        <p:spPr>
          <a:xfrm flipH="1" flipV="1">
            <a:off x="4518078" y="4058686"/>
            <a:ext cx="1" cy="197337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ravokotnik 15"/>
          <p:cNvSpPr/>
          <p:nvPr/>
        </p:nvSpPr>
        <p:spPr>
          <a:xfrm>
            <a:off x="1259632" y="4653136"/>
            <a:ext cx="576064" cy="360040"/>
          </a:xfrm>
          <a:prstGeom prst="rect">
            <a:avLst/>
          </a:prstGeom>
          <a:solidFill>
            <a:schemeClr val="bg1"/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ln>
                <a:solidFill>
                  <a:srgbClr val="FFFF00"/>
                </a:solidFill>
              </a:ln>
            </a:endParaRPr>
          </a:p>
        </p:txBody>
      </p:sp>
      <p:sp>
        <p:nvSpPr>
          <p:cNvPr id="28" name="Pravokotnik 27"/>
          <p:cNvSpPr/>
          <p:nvPr/>
        </p:nvSpPr>
        <p:spPr>
          <a:xfrm>
            <a:off x="1259632" y="5080756"/>
            <a:ext cx="576064" cy="36004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smtClean="0"/>
              <a:t>RD</a:t>
            </a:r>
            <a:endParaRPr lang="sl-SI" dirty="0"/>
          </a:p>
        </p:txBody>
      </p:sp>
      <p:sp>
        <p:nvSpPr>
          <p:cNvPr id="29" name="Pravokotnik 28"/>
          <p:cNvSpPr/>
          <p:nvPr/>
        </p:nvSpPr>
        <p:spPr>
          <a:xfrm>
            <a:off x="1260918" y="5503846"/>
            <a:ext cx="576064" cy="360040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smtClean="0"/>
              <a:t>MO</a:t>
            </a:r>
            <a:endParaRPr lang="sl-SI" dirty="0"/>
          </a:p>
        </p:txBody>
      </p:sp>
      <p:sp>
        <p:nvSpPr>
          <p:cNvPr id="17" name="PoljeZBesedilom 16"/>
          <p:cNvSpPr txBox="1"/>
          <p:nvPr/>
        </p:nvSpPr>
        <p:spPr>
          <a:xfrm>
            <a:off x="1313638" y="4653136"/>
            <a:ext cx="468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RU</a:t>
            </a:r>
            <a:endParaRPr lang="sl-SI" dirty="0"/>
          </a:p>
        </p:txBody>
      </p:sp>
      <p:sp>
        <p:nvSpPr>
          <p:cNvPr id="18" name="PoljeZBesedilom 17"/>
          <p:cNvSpPr txBox="1"/>
          <p:nvPr/>
        </p:nvSpPr>
        <p:spPr>
          <a:xfrm>
            <a:off x="1328929" y="5085184"/>
            <a:ext cx="523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RD</a:t>
            </a:r>
            <a:endParaRPr lang="sl-SI" dirty="0"/>
          </a:p>
        </p:txBody>
      </p:sp>
      <p:sp>
        <p:nvSpPr>
          <p:cNvPr id="19" name="PoljeZBesedilom 18"/>
          <p:cNvSpPr txBox="1"/>
          <p:nvPr/>
        </p:nvSpPr>
        <p:spPr>
          <a:xfrm>
            <a:off x="1295832" y="5503846"/>
            <a:ext cx="503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/>
              <a:t>MO</a:t>
            </a:r>
            <a:endParaRPr lang="sl-SI" dirty="0"/>
          </a:p>
        </p:txBody>
      </p:sp>
      <p:sp>
        <p:nvSpPr>
          <p:cNvPr id="35" name="Pravokotnik 34"/>
          <p:cNvSpPr/>
          <p:nvPr/>
        </p:nvSpPr>
        <p:spPr>
          <a:xfrm>
            <a:off x="3626712" y="5260776"/>
            <a:ext cx="576064" cy="360040"/>
          </a:xfrm>
          <a:prstGeom prst="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smtClean="0"/>
              <a:t>MO</a:t>
            </a:r>
            <a:endParaRPr lang="sl-SI" dirty="0"/>
          </a:p>
        </p:txBody>
      </p:sp>
      <p:sp>
        <p:nvSpPr>
          <p:cNvPr id="36" name="Pravokotnik 35"/>
          <p:cNvSpPr/>
          <p:nvPr/>
        </p:nvSpPr>
        <p:spPr>
          <a:xfrm>
            <a:off x="3635896" y="5693158"/>
            <a:ext cx="576064" cy="36004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smtClean="0">
                <a:solidFill>
                  <a:schemeClr val="tx1"/>
                </a:solidFill>
              </a:rPr>
              <a:t>ZE</a:t>
            </a:r>
            <a:endParaRPr lang="sl-SI" dirty="0">
              <a:solidFill>
                <a:schemeClr val="tx1"/>
              </a:solidFill>
            </a:endParaRPr>
          </a:p>
        </p:txBody>
      </p:sp>
      <p:sp>
        <p:nvSpPr>
          <p:cNvPr id="37" name="Pravokotnik 36"/>
          <p:cNvSpPr/>
          <p:nvPr/>
        </p:nvSpPr>
        <p:spPr>
          <a:xfrm>
            <a:off x="3635896" y="6114998"/>
            <a:ext cx="576064" cy="360040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smtClean="0">
                <a:solidFill>
                  <a:schemeClr val="tx1"/>
                </a:solidFill>
              </a:rPr>
              <a:t>VI</a:t>
            </a:r>
            <a:endParaRPr lang="sl-SI" dirty="0">
              <a:solidFill>
                <a:schemeClr val="tx1"/>
              </a:solidFill>
            </a:endParaRPr>
          </a:p>
        </p:txBody>
      </p:sp>
      <p:sp>
        <p:nvSpPr>
          <p:cNvPr id="38" name="Pravokotnik 37"/>
          <p:cNvSpPr/>
          <p:nvPr/>
        </p:nvSpPr>
        <p:spPr>
          <a:xfrm>
            <a:off x="6444208" y="4581998"/>
            <a:ext cx="576064" cy="36004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smtClean="0">
                <a:solidFill>
                  <a:schemeClr val="tx1"/>
                </a:solidFill>
              </a:rPr>
              <a:t>RJ</a:t>
            </a:r>
            <a:endParaRPr lang="sl-SI" dirty="0">
              <a:solidFill>
                <a:schemeClr val="tx1"/>
              </a:solidFill>
            </a:endParaRPr>
          </a:p>
        </p:txBody>
      </p:sp>
      <p:sp>
        <p:nvSpPr>
          <p:cNvPr id="39" name="Pravokotnik 38"/>
          <p:cNvSpPr/>
          <p:nvPr/>
        </p:nvSpPr>
        <p:spPr>
          <a:xfrm>
            <a:off x="6444208" y="5013176"/>
            <a:ext cx="576064" cy="360040"/>
          </a:xfrm>
          <a:prstGeom prst="rect">
            <a:avLst/>
          </a:prstGeom>
          <a:solidFill>
            <a:schemeClr val="bg1"/>
          </a:solidFill>
          <a:ln w="38100"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smtClean="0">
                <a:solidFill>
                  <a:schemeClr val="tx1"/>
                </a:solidFill>
              </a:rPr>
              <a:t>RJ</a:t>
            </a:r>
            <a:endParaRPr lang="sl-SI" dirty="0">
              <a:solidFill>
                <a:schemeClr val="tx1"/>
              </a:solidFill>
            </a:endParaRPr>
          </a:p>
        </p:txBody>
      </p:sp>
      <p:sp>
        <p:nvSpPr>
          <p:cNvPr id="40" name="Pravokotnik 39"/>
          <p:cNvSpPr/>
          <p:nvPr/>
        </p:nvSpPr>
        <p:spPr>
          <a:xfrm>
            <a:off x="6444208" y="5476226"/>
            <a:ext cx="576064" cy="360040"/>
          </a:xfrm>
          <a:prstGeom prst="rect">
            <a:avLst/>
          </a:prstGeom>
          <a:solidFill>
            <a:schemeClr val="bg1"/>
          </a:solidFill>
          <a:ln w="3810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smtClean="0">
                <a:solidFill>
                  <a:schemeClr val="tx1"/>
                </a:solidFill>
              </a:rPr>
              <a:t>RJ</a:t>
            </a:r>
            <a:endParaRPr lang="sl-SI" dirty="0"/>
          </a:p>
        </p:txBody>
      </p:sp>
      <p:sp>
        <p:nvSpPr>
          <p:cNvPr id="41" name="Pravokotnik 40"/>
          <p:cNvSpPr/>
          <p:nvPr/>
        </p:nvSpPr>
        <p:spPr>
          <a:xfrm>
            <a:off x="6444208" y="5918985"/>
            <a:ext cx="576064" cy="360040"/>
          </a:xfrm>
          <a:prstGeom prst="rect">
            <a:avLst/>
          </a:prstGeom>
          <a:solidFill>
            <a:schemeClr val="bg1"/>
          </a:solidFill>
          <a:ln w="38100">
            <a:solidFill>
              <a:srgbClr val="99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smtClean="0">
                <a:solidFill>
                  <a:schemeClr val="tx1"/>
                </a:solidFill>
              </a:rPr>
              <a:t>RJ</a:t>
            </a:r>
            <a:endParaRPr lang="sl-SI" dirty="0">
              <a:solidFill>
                <a:schemeClr val="tx1"/>
              </a:solidFill>
            </a:endParaRPr>
          </a:p>
        </p:txBody>
      </p:sp>
      <p:sp>
        <p:nvSpPr>
          <p:cNvPr id="21" name="PoljeZBesedilom 20"/>
          <p:cNvSpPr txBox="1"/>
          <p:nvPr/>
        </p:nvSpPr>
        <p:spPr>
          <a:xfrm>
            <a:off x="3660237" y="5260776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OR</a:t>
            </a:r>
            <a:endParaRPr lang="sl-SI" dirty="0"/>
          </a:p>
        </p:txBody>
      </p:sp>
      <p:sp>
        <p:nvSpPr>
          <p:cNvPr id="23" name="PoljeZBesedilom 22"/>
          <p:cNvSpPr txBox="1"/>
          <p:nvPr/>
        </p:nvSpPr>
        <p:spPr>
          <a:xfrm>
            <a:off x="4236301" y="5269850"/>
            <a:ext cx="1405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= RU + RD</a:t>
            </a:r>
            <a:endParaRPr lang="sl-SI" dirty="0"/>
          </a:p>
        </p:txBody>
      </p:sp>
      <p:sp>
        <p:nvSpPr>
          <p:cNvPr id="25" name="PoljeZBesedilom 24"/>
          <p:cNvSpPr txBox="1"/>
          <p:nvPr/>
        </p:nvSpPr>
        <p:spPr>
          <a:xfrm>
            <a:off x="4262196" y="5695025"/>
            <a:ext cx="12853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= RU + MO</a:t>
            </a:r>
            <a:endParaRPr lang="sl-SI" dirty="0"/>
          </a:p>
        </p:txBody>
      </p:sp>
      <p:sp>
        <p:nvSpPr>
          <p:cNvPr id="26" name="PoljeZBesedilom 25"/>
          <p:cNvSpPr txBox="1"/>
          <p:nvPr/>
        </p:nvSpPr>
        <p:spPr>
          <a:xfrm>
            <a:off x="4254471" y="6110352"/>
            <a:ext cx="13360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=</a:t>
            </a:r>
            <a:r>
              <a:rPr lang="sl-SI" dirty="0" smtClean="0"/>
              <a:t> RD + MO</a:t>
            </a:r>
            <a:endParaRPr lang="sl-SI" dirty="0"/>
          </a:p>
        </p:txBody>
      </p:sp>
      <p:sp>
        <p:nvSpPr>
          <p:cNvPr id="27" name="Levi zaviti oklepaj 26"/>
          <p:cNvSpPr/>
          <p:nvPr/>
        </p:nvSpPr>
        <p:spPr>
          <a:xfrm>
            <a:off x="6079604" y="4762018"/>
            <a:ext cx="220588" cy="1336987"/>
          </a:xfrm>
          <a:prstGeom prst="lef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30" name="PoljeZBesedilom 29"/>
          <p:cNvSpPr txBox="1"/>
          <p:nvPr/>
        </p:nvSpPr>
        <p:spPr>
          <a:xfrm>
            <a:off x="5687192" y="4693786"/>
            <a:ext cx="461665" cy="152146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sl-SI" dirty="0" smtClean="0"/>
              <a:t>RJAVE BARVE </a:t>
            </a:r>
            <a:endParaRPr lang="sl-SI" dirty="0"/>
          </a:p>
        </p:txBody>
      </p:sp>
      <p:sp>
        <p:nvSpPr>
          <p:cNvPr id="32" name="PoljeZBesedilom 31"/>
          <p:cNvSpPr txBox="1"/>
          <p:nvPr/>
        </p:nvSpPr>
        <p:spPr>
          <a:xfrm>
            <a:off x="7092280" y="4581998"/>
            <a:ext cx="1899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= RU + RD + MO</a:t>
            </a:r>
            <a:endParaRPr lang="sl-SI" dirty="0"/>
          </a:p>
        </p:txBody>
      </p:sp>
      <p:sp>
        <p:nvSpPr>
          <p:cNvPr id="33" name="PoljeZBesedilom 32"/>
          <p:cNvSpPr txBox="1"/>
          <p:nvPr/>
        </p:nvSpPr>
        <p:spPr>
          <a:xfrm>
            <a:off x="7092280" y="5003884"/>
            <a:ext cx="1899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= OR + ZE</a:t>
            </a:r>
            <a:endParaRPr lang="sl-SI" dirty="0"/>
          </a:p>
        </p:txBody>
      </p:sp>
      <p:sp>
        <p:nvSpPr>
          <p:cNvPr id="34" name="PoljeZBesedilom 33"/>
          <p:cNvSpPr txBox="1"/>
          <p:nvPr/>
        </p:nvSpPr>
        <p:spPr>
          <a:xfrm>
            <a:off x="7092280" y="5476226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= OR + VI</a:t>
            </a:r>
            <a:endParaRPr lang="sl-SI" dirty="0"/>
          </a:p>
        </p:txBody>
      </p:sp>
      <p:sp>
        <p:nvSpPr>
          <p:cNvPr id="42" name="PoljeZBesedilom 41"/>
          <p:cNvSpPr txBox="1"/>
          <p:nvPr/>
        </p:nvSpPr>
        <p:spPr>
          <a:xfrm>
            <a:off x="7092280" y="5930332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= ZE + VI</a:t>
            </a:r>
            <a:endParaRPr lang="sl-SI" dirty="0"/>
          </a:p>
        </p:txBody>
      </p:sp>
      <p:sp>
        <p:nvSpPr>
          <p:cNvPr id="4" name="Pravokotnik 3"/>
          <p:cNvSpPr/>
          <p:nvPr/>
        </p:nvSpPr>
        <p:spPr>
          <a:xfrm>
            <a:off x="4860032" y="4762018"/>
            <a:ext cx="730441" cy="2418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3" name="PoljeZBesedilom 2"/>
          <p:cNvSpPr txBox="1"/>
          <p:nvPr/>
        </p:nvSpPr>
        <p:spPr>
          <a:xfrm>
            <a:off x="4785447" y="4711315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BARVE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788404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/>
          <p:cNvSpPr txBox="1"/>
          <p:nvPr/>
        </p:nvSpPr>
        <p:spPr>
          <a:xfrm>
            <a:off x="1547664" y="965919"/>
            <a:ext cx="6336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400" dirty="0" smtClean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NA CVETOVIH</a:t>
            </a:r>
            <a:endParaRPr lang="sl-SI" sz="2400" dirty="0">
              <a:solidFill>
                <a:schemeClr val="bg2">
                  <a:lumMod val="25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1026" name="Picture 2" descr="Rezultat iskanja slik za CV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1484784"/>
            <a:ext cx="4003722" cy="266429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http://www.flyfish-slovenia.com/fotke/unav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466393"/>
            <a:ext cx="3701116" cy="272536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ezultat iskanja slik za CVE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149080"/>
            <a:ext cx="2980165" cy="223224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2161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620688"/>
            <a:ext cx="4762500" cy="31527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Rezultat iskanja slik za DREVJE V JESEN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4221087"/>
            <a:ext cx="2466975" cy="18478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oljeZBesedilom 1"/>
          <p:cNvSpPr txBox="1"/>
          <p:nvPr/>
        </p:nvSpPr>
        <p:spPr>
          <a:xfrm>
            <a:off x="6156176" y="1966242"/>
            <a:ext cx="20162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 smtClean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NA DREVJU IN  LISTIH</a:t>
            </a:r>
            <a:endParaRPr lang="sl-SI" sz="2400" dirty="0">
              <a:solidFill>
                <a:schemeClr val="bg2">
                  <a:lumMod val="25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028777"/>
            <a:ext cx="2975138" cy="22324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6168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/>
          <p:cNvSpPr txBox="1"/>
          <p:nvPr/>
        </p:nvSpPr>
        <p:spPr>
          <a:xfrm>
            <a:off x="1311338" y="1484784"/>
            <a:ext cx="16764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 smtClean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  <a:ea typeface="Batang" panose="02030600000101010101" pitchFamily="18" charset="-127"/>
              </a:rPr>
              <a:t>V SONCU</a:t>
            </a:r>
            <a:endParaRPr lang="sl-SI" sz="2400" dirty="0">
              <a:solidFill>
                <a:schemeClr val="bg2">
                  <a:lumMod val="25000"/>
                </a:schemeClr>
              </a:solidFill>
              <a:latin typeface="Comic Sans MS" panose="030F0702030302020204" pitchFamily="66" charset="0"/>
              <a:ea typeface="Batang" panose="02030600000101010101" pitchFamily="18" charset="-127"/>
            </a:endParaRPr>
          </a:p>
        </p:txBody>
      </p:sp>
      <p:pic>
        <p:nvPicPr>
          <p:cNvPr id="3074" name="Picture 2" descr="http://www.bodieko.si/wp-content/uploads/2014/12/topla-jesen-326x15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0778" y="3717032"/>
            <a:ext cx="3493294" cy="21872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3076" name="Picture 4" descr="http://www.svetloba.si/static/article/1144/Reiki_2_sc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548680"/>
            <a:ext cx="3238500" cy="21336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3078" name="Picture 6" descr="http://www.casnik.si/wp-content/uploads/2010/05/Gozd-Larg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145159"/>
            <a:ext cx="2916324" cy="21872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162376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/>
          <p:cNvSpPr txBox="1"/>
          <p:nvPr/>
        </p:nvSpPr>
        <p:spPr>
          <a:xfrm>
            <a:off x="750843" y="1169051"/>
            <a:ext cx="25922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 smtClean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    NA </a:t>
            </a:r>
          </a:p>
          <a:p>
            <a:r>
              <a:rPr lang="sl-SI" sz="2400" dirty="0" smtClean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LJUDEH</a:t>
            </a:r>
            <a:endParaRPr lang="sl-SI" sz="2400" dirty="0">
              <a:solidFill>
                <a:schemeClr val="bg2">
                  <a:lumMod val="25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8" name="Picture 8" descr="http://www.astrokaktus.com/DigitalPhotography/Fotografija/Slika/skupina_mnozic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843" y="3434175"/>
            <a:ext cx="3810000" cy="25431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http://www.delo.si/assets/media/picture/20090502/ljudje.jpg?rev=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2702" y="3460273"/>
            <a:ext cx="3940644" cy="26193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http://www.zrss.si/slikce/tinymce/ljudje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5843" y="620688"/>
            <a:ext cx="3810000" cy="25336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4349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www.1vtis.si/media/2010/12/PTI_028_3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5972" y="633332"/>
            <a:ext cx="2448272" cy="32595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www.svetloba.si/static/article/1469/slepp_sc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20688"/>
            <a:ext cx="3238500" cy="21526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www.slo-foto.net/modules/Galerija/data/media/19/41298068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07900"/>
            <a:ext cx="2511879" cy="33893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oljeZBesedilom 1"/>
          <p:cNvSpPr txBox="1"/>
          <p:nvPr/>
        </p:nvSpPr>
        <p:spPr>
          <a:xfrm>
            <a:off x="3347864" y="5301207"/>
            <a:ext cx="2520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sl-SI" sz="2400" dirty="0" smtClean="0">
                <a:solidFill>
                  <a:srgbClr val="B4DCFA">
                    <a:lumMod val="25000"/>
                  </a:srgbClr>
                </a:solidFill>
                <a:latin typeface="Comic Sans MS" panose="030F0702030302020204" pitchFamily="66" charset="0"/>
              </a:rPr>
              <a:t>NA ŽIVALIH</a:t>
            </a:r>
            <a:endParaRPr lang="sl-SI" sz="2400" dirty="0">
              <a:solidFill>
                <a:srgbClr val="B4DCFA">
                  <a:lumMod val="25000"/>
                </a:srgbClr>
              </a:solidFill>
              <a:latin typeface="Comic Sans MS" panose="030F0702030302020204" pitchFamily="66" charset="0"/>
            </a:endParaRPr>
          </a:p>
          <a:p>
            <a:endParaRPr lang="sl-SI" sz="2400" dirty="0">
              <a:solidFill>
                <a:schemeClr val="bg2">
                  <a:lumMod val="2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AutoShape 8" descr="Rezultat iskanja slik za ŽIVAL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pic>
        <p:nvPicPr>
          <p:cNvPr id="4107" name="Picture 11" descr="http://static.genspot.com/files/images/teodorm/__tfmf_3dytjprbhwu04445tigb4aro_bf597ac5-1523-454a-bcad-2be63d90f8cc_0_68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2382" y="4031665"/>
            <a:ext cx="3127859" cy="25390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263099"/>
            <a:ext cx="3146316" cy="23688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1717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static.genspot.com/files/images/drdre/__tfmf_tpyjab55555so0zyiqrkqs45_ee6da1cf-3e6f-4e1e-967d-221e3e117d99_0_5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2020" y="353873"/>
            <a:ext cx="3528392" cy="264283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oljeZBesedilom 1"/>
          <p:cNvSpPr txBox="1"/>
          <p:nvPr/>
        </p:nvSpPr>
        <p:spPr>
          <a:xfrm>
            <a:off x="648376" y="692696"/>
            <a:ext cx="38884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 smtClean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ŠE NEKAJ UTRINKOV IZ NARAVE</a:t>
            </a:r>
            <a:endParaRPr lang="sl-SI" sz="2400" dirty="0">
              <a:solidFill>
                <a:schemeClr val="bg2">
                  <a:lumMod val="25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Picture 2" descr="Rezultat iskanja slik za narava slik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156304"/>
            <a:ext cx="3674035" cy="228980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static-1.mojvideo.com/foto40337-8878-264372/slik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6848" y="3629000"/>
            <a:ext cx="3915152" cy="187220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galerija.foto-narava.com/albums/userpics/100253/_JJK0969%20-%20Copy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376" y="1732919"/>
            <a:ext cx="4248472" cy="210535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6024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Rezultat iskanja slik za kako vidimo barv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6643" y="3135260"/>
            <a:ext cx="2520280" cy="2100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Rezultat iskanja slik za clip 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6254" y="2662718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Rezultat iskanja slik za clip ar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459" y="1988840"/>
            <a:ext cx="2324100" cy="196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esna puščica 1"/>
          <p:cNvSpPr/>
          <p:nvPr/>
        </p:nvSpPr>
        <p:spPr>
          <a:xfrm rot="9505067">
            <a:off x="4215490" y="3883475"/>
            <a:ext cx="870396" cy="31061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4" name="Desna puščica 3"/>
          <p:cNvSpPr/>
          <p:nvPr/>
        </p:nvSpPr>
        <p:spPr>
          <a:xfrm rot="1475660">
            <a:off x="3264518" y="3072607"/>
            <a:ext cx="1584176" cy="503081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6" name="PoljeZBesedilom 5"/>
          <p:cNvSpPr txBox="1"/>
          <p:nvPr/>
        </p:nvSpPr>
        <p:spPr>
          <a:xfrm>
            <a:off x="2123728" y="908720"/>
            <a:ext cx="51125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400" dirty="0" smtClean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KAJ JE POTREBNO, DA ČLOVEK ZAZNA BARVO</a:t>
            </a:r>
            <a:endParaRPr lang="sl-SI" sz="2400" dirty="0">
              <a:solidFill>
                <a:schemeClr val="bg2">
                  <a:lumMod val="2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PoljeZBesedilom 6"/>
          <p:cNvSpPr txBox="1"/>
          <p:nvPr/>
        </p:nvSpPr>
        <p:spPr>
          <a:xfrm>
            <a:off x="1374565" y="4185376"/>
            <a:ext cx="1498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>
                <a:solidFill>
                  <a:schemeClr val="bg2">
                    <a:lumMod val="25000"/>
                  </a:schemeClr>
                </a:solidFill>
              </a:rPr>
              <a:t>SVETLOBA</a:t>
            </a:r>
            <a:endParaRPr lang="sl-SI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9" name="PoljeZBesedilom 8"/>
          <p:cNvSpPr txBox="1"/>
          <p:nvPr/>
        </p:nvSpPr>
        <p:spPr>
          <a:xfrm>
            <a:off x="3521776" y="5496933"/>
            <a:ext cx="20651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>
                <a:solidFill>
                  <a:schemeClr val="bg2">
                    <a:lumMod val="25000"/>
                  </a:schemeClr>
                </a:solidFill>
              </a:rPr>
              <a:t>OKO</a:t>
            </a:r>
            <a:r>
              <a:rPr lang="sl-SI" dirty="0" smtClean="0"/>
              <a:t> </a:t>
            </a:r>
            <a:endParaRPr lang="sl-SI" dirty="0"/>
          </a:p>
        </p:txBody>
      </p:sp>
      <p:sp>
        <p:nvSpPr>
          <p:cNvPr id="10" name="PoljeZBesedilom 9"/>
          <p:cNvSpPr txBox="1"/>
          <p:nvPr/>
        </p:nvSpPr>
        <p:spPr>
          <a:xfrm>
            <a:off x="3696566" y="1980039"/>
            <a:ext cx="35397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V BELI SVETLOBI JE SKRITA CELA MAVRICA.</a:t>
            </a:r>
            <a:endParaRPr lang="sl-SI" dirty="0">
              <a:solidFill>
                <a:schemeClr val="bg2">
                  <a:lumMod val="25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4964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www.akropola.org/App_Upload/image/zanimivosti/Zakaj%20je%20nebo%20modro/3349103016_10d16a1f68_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484784"/>
            <a:ext cx="3384782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oljeZBesedilom 2"/>
          <p:cNvSpPr txBox="1"/>
          <p:nvPr/>
        </p:nvSpPr>
        <p:spPr>
          <a:xfrm>
            <a:off x="2051720" y="548680"/>
            <a:ext cx="4608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 smtClean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MAVRICA</a:t>
            </a:r>
            <a:endParaRPr lang="sl-SI" sz="2400" dirty="0">
              <a:solidFill>
                <a:schemeClr val="bg2">
                  <a:lumMod val="2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PoljeZBesedilom 3"/>
          <p:cNvSpPr txBox="1"/>
          <p:nvPr/>
        </p:nvSpPr>
        <p:spPr>
          <a:xfrm>
            <a:off x="5436096" y="1772816"/>
            <a:ext cx="18722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400" dirty="0" smtClean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Svetlobni žarki prehajajo skozi dežne kapljice.</a:t>
            </a:r>
            <a:endParaRPr lang="sl-SI" sz="2400" dirty="0">
              <a:solidFill>
                <a:schemeClr val="bg2">
                  <a:lumMod val="25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6826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ed">
  <a:themeElements>
    <a:clrScheme name="Sled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ed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ed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401</TotalTime>
  <Words>142</Words>
  <Application>Microsoft Office PowerPoint</Application>
  <PresentationFormat>Diaprojekcija na zaslonu (4:3)</PresentationFormat>
  <Paragraphs>45</Paragraphs>
  <Slides>12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12</vt:i4>
      </vt:variant>
    </vt:vector>
  </HeadingPairs>
  <TitlesOfParts>
    <vt:vector size="17" baseType="lpstr">
      <vt:lpstr>Batang</vt:lpstr>
      <vt:lpstr>Comic Sans MS</vt:lpstr>
      <vt:lpstr>Georgia</vt:lpstr>
      <vt:lpstr>Trebuchet MS</vt:lpstr>
      <vt:lpstr>Sled</vt:lpstr>
      <vt:lpstr>NARAVA V BARVAH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SLIKE NARAVE</dc:title>
  <dc:creator>Gordana</dc:creator>
  <cp:lastModifiedBy>Uporabnik</cp:lastModifiedBy>
  <cp:revision>23</cp:revision>
  <dcterms:created xsi:type="dcterms:W3CDTF">2015-03-20T05:41:59Z</dcterms:created>
  <dcterms:modified xsi:type="dcterms:W3CDTF">2019-01-30T11:19:47Z</dcterms:modified>
</cp:coreProperties>
</file>