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1C20-E0C3-4A42-8B7C-56C0A218769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CECD-4A3C-4584-96B8-58B3800E77F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1C20-E0C3-4A42-8B7C-56C0A218769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CECD-4A3C-4584-96B8-58B3800E77F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1C20-E0C3-4A42-8B7C-56C0A218769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CECD-4A3C-4584-96B8-58B3800E77F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1C20-E0C3-4A42-8B7C-56C0A218769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CECD-4A3C-4584-96B8-58B3800E77F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1C20-E0C3-4A42-8B7C-56C0A218769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CECD-4A3C-4584-96B8-58B3800E77F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1C20-E0C3-4A42-8B7C-56C0A218769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CECD-4A3C-4584-96B8-58B3800E77F1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1C20-E0C3-4A42-8B7C-56C0A218769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CECD-4A3C-4584-96B8-58B3800E77F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1C20-E0C3-4A42-8B7C-56C0A218769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CECD-4A3C-4584-96B8-58B3800E77F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1C20-E0C3-4A42-8B7C-56C0A218769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CECD-4A3C-4584-96B8-58B3800E77F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1C20-E0C3-4A42-8B7C-56C0A218769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A9CECD-4A3C-4584-96B8-58B3800E77F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1C20-E0C3-4A42-8B7C-56C0A218769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CECD-4A3C-4584-96B8-58B3800E77F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851C20-E0C3-4A42-8B7C-56C0A2187699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1A9CECD-4A3C-4584-96B8-58B3800E77F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ARHITEKTURNI PROSTOR IN ELEMENTI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ARHITEKTURNO OBLIKOVANJE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16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77144" y="43602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KAJ ŽE VEM</a:t>
            </a:r>
            <a:endParaRPr lang="sl-SI" dirty="0"/>
          </a:p>
        </p:txBody>
      </p:sp>
      <p:sp>
        <p:nvSpPr>
          <p:cNvPr id="3" name="Elipsa 2"/>
          <p:cNvSpPr/>
          <p:nvPr/>
        </p:nvSpPr>
        <p:spPr>
          <a:xfrm>
            <a:off x="2771800" y="2832611"/>
            <a:ext cx="3744416" cy="6167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Elipsa 3"/>
          <p:cNvSpPr/>
          <p:nvPr/>
        </p:nvSpPr>
        <p:spPr>
          <a:xfrm>
            <a:off x="2987824" y="1772816"/>
            <a:ext cx="1224136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1115616" y="1124744"/>
            <a:ext cx="1656184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3599892" y="1124744"/>
            <a:ext cx="1908212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6378793" y="374643"/>
            <a:ext cx="1413587" cy="13110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7517365" y="1418267"/>
            <a:ext cx="1296144" cy="12961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5620072" y="2205704"/>
            <a:ext cx="1656184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323528" y="3573016"/>
            <a:ext cx="1968091" cy="2880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l-SI" sz="1200" b="1" dirty="0" smtClean="0">
                <a:solidFill>
                  <a:prstClr val="black"/>
                </a:solidFill>
                <a:latin typeface="Calibri"/>
              </a:rPr>
              <a:t>     </a:t>
            </a:r>
          </a:p>
          <a:p>
            <a:pPr lvl="0"/>
            <a:r>
              <a:rPr lang="sl-SI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sl-SI" sz="1200" b="1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sl-SI" sz="1200" dirty="0" smtClean="0">
                <a:solidFill>
                  <a:prstClr val="black"/>
                </a:solidFill>
                <a:latin typeface="Calibri"/>
              </a:rPr>
              <a:t>GRADBENI</a:t>
            </a:r>
            <a:endParaRPr lang="sl-SI" sz="12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sl-SI" sz="1200" dirty="0" smtClean="0">
                <a:solidFill>
                  <a:prstClr val="black"/>
                </a:solidFill>
                <a:latin typeface="Calibri"/>
              </a:rPr>
              <a:t>       MATERIALI</a:t>
            </a:r>
          </a:p>
          <a:p>
            <a:pPr lvl="0"/>
            <a:endParaRPr lang="sl-SI" sz="1200" b="1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100" dirty="0">
                <a:solidFill>
                  <a:prstClr val="black"/>
                </a:solidFill>
                <a:latin typeface="Calibri"/>
              </a:rPr>
              <a:t>KAMEN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100" dirty="0">
                <a:solidFill>
                  <a:prstClr val="black"/>
                </a:solidFill>
                <a:latin typeface="Calibri"/>
              </a:rPr>
              <a:t>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100" dirty="0">
                <a:solidFill>
                  <a:prstClr val="black"/>
                </a:solidFill>
                <a:latin typeface="Calibri"/>
              </a:rPr>
              <a:t>ILOVICA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100" dirty="0">
                <a:solidFill>
                  <a:prstClr val="black"/>
                </a:solidFill>
                <a:latin typeface="Calibri"/>
              </a:rPr>
              <a:t>SNEG – LED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100" dirty="0">
                <a:solidFill>
                  <a:prstClr val="black"/>
                </a:solidFill>
                <a:latin typeface="Calibri"/>
              </a:rPr>
              <a:t>TRAVA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100" dirty="0">
                <a:solidFill>
                  <a:prstClr val="black"/>
                </a:solidFill>
                <a:latin typeface="Calibri"/>
              </a:rPr>
              <a:t>PAPIR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100" dirty="0">
                <a:solidFill>
                  <a:prstClr val="black"/>
                </a:solidFill>
                <a:latin typeface="Calibri"/>
              </a:rPr>
              <a:t>TKANINA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100" dirty="0">
                <a:solidFill>
                  <a:prstClr val="black"/>
                </a:solidFill>
                <a:latin typeface="Calibri"/>
              </a:rPr>
              <a:t>OPEKA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100" dirty="0">
                <a:solidFill>
                  <a:prstClr val="black"/>
                </a:solidFill>
                <a:latin typeface="Calibri"/>
              </a:rPr>
              <a:t>STEKLO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100" dirty="0">
                <a:solidFill>
                  <a:prstClr val="black"/>
                </a:solidFill>
                <a:latin typeface="Calibri"/>
              </a:rPr>
              <a:t>KOVINA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100" dirty="0">
                <a:solidFill>
                  <a:prstClr val="black"/>
                </a:solidFill>
                <a:latin typeface="Calibri"/>
              </a:rPr>
              <a:t>UMETNE MASE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588224" y="103618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3167844" y="2956302"/>
            <a:ext cx="33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ARHITEKTURNO OBLIKOVANJE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3077834" y="1844824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PROSTOR</a:t>
            </a:r>
            <a:endParaRPr lang="sl-SI" sz="14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1115616" y="1220852"/>
            <a:ext cx="1712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NARAVNIPROSTOR</a:t>
            </a:r>
            <a:endParaRPr lang="sl-SI" sz="12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3869922" y="122085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UMETNI PROSTOR</a:t>
            </a:r>
            <a:endParaRPr lang="sl-SI" sz="12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516216" y="52835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OVOJ (LUPINA) </a:t>
            </a:r>
            <a:endParaRPr lang="sl-SI" sz="12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6624228" y="874604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/>
              <a:t>STENE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/>
              <a:t>TLA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/>
              <a:t>STROP</a:t>
            </a:r>
            <a:endParaRPr lang="sl-SI" sz="1100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7481361" y="15354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NOTRANJI PROSTOR</a:t>
            </a:r>
            <a:endParaRPr lang="sl-SI" sz="12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7620983" y="1998712"/>
            <a:ext cx="1548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/>
              <a:t>ENOVIT</a:t>
            </a:r>
            <a:endParaRPr lang="sl-SI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/>
              <a:t>SESTAVLJEN</a:t>
            </a:r>
            <a:endParaRPr lang="sl-SI" sz="11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5701631" y="2265232"/>
            <a:ext cx="165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ZUNANJI PROSTOR</a:t>
            </a:r>
            <a:endParaRPr lang="sl-SI" sz="1200" dirty="0"/>
          </a:p>
        </p:txBody>
      </p:sp>
      <p:cxnSp>
        <p:nvCxnSpPr>
          <p:cNvPr id="25" name="Raven povezovalnik 24"/>
          <p:cNvCxnSpPr>
            <a:stCxn id="3" idx="0"/>
            <a:endCxn id="4" idx="4"/>
          </p:cNvCxnSpPr>
          <p:nvPr/>
        </p:nvCxnSpPr>
        <p:spPr>
          <a:xfrm flipH="1" flipV="1">
            <a:off x="3599892" y="2276872"/>
            <a:ext cx="1044116" cy="55573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/>
          <p:cNvCxnSpPr/>
          <p:nvPr/>
        </p:nvCxnSpPr>
        <p:spPr>
          <a:xfrm flipH="1" flipV="1">
            <a:off x="2051720" y="1628800"/>
            <a:ext cx="1116124" cy="2160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aven povezovalnik 27"/>
          <p:cNvCxnSpPr>
            <a:stCxn id="4" idx="7"/>
            <a:endCxn id="6" idx="4"/>
          </p:cNvCxnSpPr>
          <p:nvPr/>
        </p:nvCxnSpPr>
        <p:spPr>
          <a:xfrm flipV="1">
            <a:off x="4032689" y="1628800"/>
            <a:ext cx="521309" cy="21783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/>
          <p:cNvCxnSpPr/>
          <p:nvPr/>
        </p:nvCxnSpPr>
        <p:spPr>
          <a:xfrm flipH="1">
            <a:off x="5435895" y="909933"/>
            <a:ext cx="977584" cy="36430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povezovalnik 38"/>
          <p:cNvCxnSpPr>
            <a:endCxn id="6" idx="6"/>
          </p:cNvCxnSpPr>
          <p:nvPr/>
        </p:nvCxnSpPr>
        <p:spPr>
          <a:xfrm flipH="1" flipV="1">
            <a:off x="5508104" y="1376772"/>
            <a:ext cx="2009261" cy="5759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povezovalnik 44"/>
          <p:cNvCxnSpPr>
            <a:stCxn id="9" idx="0"/>
          </p:cNvCxnSpPr>
          <p:nvPr/>
        </p:nvCxnSpPr>
        <p:spPr>
          <a:xfrm flipH="1" flipV="1">
            <a:off x="5401210" y="1497851"/>
            <a:ext cx="1046954" cy="70785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povezovalnik 51"/>
          <p:cNvCxnSpPr/>
          <p:nvPr/>
        </p:nvCxnSpPr>
        <p:spPr>
          <a:xfrm flipH="1">
            <a:off x="1769561" y="3193492"/>
            <a:ext cx="1044116" cy="5235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a 57"/>
          <p:cNvSpPr/>
          <p:nvPr/>
        </p:nvSpPr>
        <p:spPr>
          <a:xfrm>
            <a:off x="6575022" y="3140968"/>
            <a:ext cx="2434716" cy="31683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</a:rPr>
              <a:t>ARHITEKT,</a:t>
            </a:r>
          </a:p>
          <a:p>
            <a:pPr algn="ctr"/>
            <a:r>
              <a:rPr lang="sl-SI" sz="1200" dirty="0" smtClean="0">
                <a:solidFill>
                  <a:schemeClr val="tx1"/>
                </a:solidFill>
              </a:rPr>
              <a:t>ARHITEKTURNI NAČRT</a:t>
            </a:r>
          </a:p>
          <a:p>
            <a:pPr algn="ctr"/>
            <a:endParaRPr lang="sl-SI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100" dirty="0" smtClean="0">
                <a:solidFill>
                  <a:schemeClr val="tx1"/>
                </a:solidFill>
              </a:rPr>
              <a:t>SKICA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100" dirty="0" smtClean="0">
                <a:solidFill>
                  <a:schemeClr val="tx1"/>
                </a:solidFill>
              </a:rPr>
              <a:t>IDEJNI NAČRT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100" dirty="0" smtClean="0">
                <a:solidFill>
                  <a:schemeClr val="tx1"/>
                </a:solidFill>
              </a:rPr>
              <a:t>FOTOMONAŽA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100" dirty="0" smtClean="0">
                <a:solidFill>
                  <a:schemeClr val="tx1"/>
                </a:solidFill>
              </a:rPr>
              <a:t>RAČUNALNIŠKA UPODOBITEV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100" dirty="0" smtClean="0">
                <a:solidFill>
                  <a:schemeClr val="tx1"/>
                </a:solidFill>
              </a:rPr>
              <a:t>MAKETA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100" dirty="0" smtClean="0">
                <a:solidFill>
                  <a:schemeClr val="tx1"/>
                </a:solidFill>
              </a:rPr>
              <a:t>NAČRT ZA GRADBENO DOVOLJENJE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100" dirty="0" smtClean="0">
                <a:solidFill>
                  <a:schemeClr val="tx1"/>
                </a:solidFill>
              </a:rPr>
              <a:t>NAČRT ZA IZVAJANJE</a:t>
            </a:r>
            <a:endParaRPr lang="sl-SI" sz="1100" dirty="0" smtClean="0">
              <a:solidFill>
                <a:schemeClr val="tx1"/>
              </a:solidFill>
            </a:endParaRPr>
          </a:p>
        </p:txBody>
      </p:sp>
      <p:sp>
        <p:nvSpPr>
          <p:cNvPr id="60" name="Elipsa 59"/>
          <p:cNvSpPr/>
          <p:nvPr/>
        </p:nvSpPr>
        <p:spPr>
          <a:xfrm>
            <a:off x="2828121" y="3905267"/>
            <a:ext cx="163818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1" name="Elipsa 60"/>
          <p:cNvSpPr/>
          <p:nvPr/>
        </p:nvSpPr>
        <p:spPr>
          <a:xfrm>
            <a:off x="5004048" y="3689243"/>
            <a:ext cx="1444116" cy="6038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2" name="Elipsa 61"/>
          <p:cNvSpPr/>
          <p:nvPr/>
        </p:nvSpPr>
        <p:spPr>
          <a:xfrm>
            <a:off x="1012934" y="2730301"/>
            <a:ext cx="792088" cy="426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Elipsa 62"/>
          <p:cNvSpPr/>
          <p:nvPr/>
        </p:nvSpPr>
        <p:spPr>
          <a:xfrm>
            <a:off x="504359" y="1942397"/>
            <a:ext cx="1432316" cy="420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4" name="PoljeZBesedilom 63"/>
          <p:cNvSpPr txBox="1"/>
          <p:nvPr/>
        </p:nvSpPr>
        <p:spPr>
          <a:xfrm>
            <a:off x="1053698" y="2773800"/>
            <a:ext cx="94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STAVBA</a:t>
            </a:r>
            <a:endParaRPr lang="sl-SI" sz="1400" dirty="0"/>
          </a:p>
        </p:txBody>
      </p:sp>
      <p:sp>
        <p:nvSpPr>
          <p:cNvPr id="65" name="PoljeZBesedilom 64"/>
          <p:cNvSpPr txBox="1"/>
          <p:nvPr/>
        </p:nvSpPr>
        <p:spPr>
          <a:xfrm>
            <a:off x="597074" y="1929234"/>
            <a:ext cx="125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OPREMA PROSTORA</a:t>
            </a:r>
            <a:endParaRPr lang="sl-SI" sz="1200" dirty="0"/>
          </a:p>
        </p:txBody>
      </p:sp>
      <p:sp>
        <p:nvSpPr>
          <p:cNvPr id="66" name="PoljeZBesedilom 65"/>
          <p:cNvSpPr txBox="1"/>
          <p:nvPr/>
        </p:nvSpPr>
        <p:spPr>
          <a:xfrm>
            <a:off x="2771800" y="3905267"/>
            <a:ext cx="16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TEKSTURA V </a:t>
            </a:r>
          </a:p>
          <a:p>
            <a:pPr algn="ctr"/>
            <a:r>
              <a:rPr lang="sl-SI" sz="1400" dirty="0" smtClean="0"/>
              <a:t>ARHITEKTURI</a:t>
            </a:r>
            <a:endParaRPr lang="sl-SI" sz="1400" dirty="0"/>
          </a:p>
        </p:txBody>
      </p:sp>
      <p:sp>
        <p:nvSpPr>
          <p:cNvPr id="67" name="PoljeZBesedilom 66"/>
          <p:cNvSpPr txBox="1"/>
          <p:nvPr/>
        </p:nvSpPr>
        <p:spPr>
          <a:xfrm>
            <a:off x="5140120" y="3717032"/>
            <a:ext cx="121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BARVA V</a:t>
            </a:r>
          </a:p>
          <a:p>
            <a:r>
              <a:rPr lang="sl-SI" sz="1400" dirty="0" smtClean="0"/>
              <a:t>ARHITEKTURI</a:t>
            </a:r>
            <a:endParaRPr lang="sl-SI" sz="1400" dirty="0"/>
          </a:p>
        </p:txBody>
      </p:sp>
      <p:cxnSp>
        <p:nvCxnSpPr>
          <p:cNvPr id="68" name="Raven povezovalnik 67"/>
          <p:cNvCxnSpPr>
            <a:stCxn id="58" idx="1"/>
          </p:cNvCxnSpPr>
          <p:nvPr/>
        </p:nvCxnSpPr>
        <p:spPr>
          <a:xfrm flipH="1" flipV="1">
            <a:off x="5924687" y="3358358"/>
            <a:ext cx="1006891" cy="24660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ven povezovalnik 69"/>
          <p:cNvCxnSpPr>
            <a:endCxn id="60" idx="0"/>
          </p:cNvCxnSpPr>
          <p:nvPr/>
        </p:nvCxnSpPr>
        <p:spPr>
          <a:xfrm flipH="1">
            <a:off x="3647212" y="3441849"/>
            <a:ext cx="348335" cy="46341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ven povezovalnik 71"/>
          <p:cNvCxnSpPr>
            <a:endCxn id="62" idx="6"/>
          </p:cNvCxnSpPr>
          <p:nvPr/>
        </p:nvCxnSpPr>
        <p:spPr>
          <a:xfrm flipH="1" flipV="1">
            <a:off x="1805022" y="2943580"/>
            <a:ext cx="1326818" cy="1589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ven povezovalnik 73"/>
          <p:cNvCxnSpPr>
            <a:stCxn id="62" idx="0"/>
            <a:endCxn id="63" idx="4"/>
          </p:cNvCxnSpPr>
          <p:nvPr/>
        </p:nvCxnSpPr>
        <p:spPr>
          <a:xfrm flipH="1" flipV="1">
            <a:off x="1220517" y="2362805"/>
            <a:ext cx="188461" cy="36749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/>
          <p:cNvCxnSpPr>
            <a:stCxn id="61" idx="0"/>
          </p:cNvCxnSpPr>
          <p:nvPr/>
        </p:nvCxnSpPr>
        <p:spPr>
          <a:xfrm flipH="1" flipV="1">
            <a:off x="4913837" y="3441849"/>
            <a:ext cx="812269" cy="24739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/>
          <p:cNvSpPr/>
          <p:nvPr/>
        </p:nvSpPr>
        <p:spPr>
          <a:xfrm>
            <a:off x="4192077" y="5229200"/>
            <a:ext cx="208935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100" dirty="0"/>
          </a:p>
        </p:txBody>
      </p:sp>
      <p:sp>
        <p:nvSpPr>
          <p:cNvPr id="83" name="Elipsa 82"/>
          <p:cNvSpPr/>
          <p:nvPr/>
        </p:nvSpPr>
        <p:spPr>
          <a:xfrm>
            <a:off x="3647212" y="6122438"/>
            <a:ext cx="135683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4" name="Elipsa 83"/>
          <p:cNvSpPr/>
          <p:nvPr/>
        </p:nvSpPr>
        <p:spPr>
          <a:xfrm>
            <a:off x="5620072" y="6122438"/>
            <a:ext cx="1311505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5" name="PoljeZBesedilom 84"/>
          <p:cNvSpPr txBox="1"/>
          <p:nvPr/>
        </p:nvSpPr>
        <p:spPr>
          <a:xfrm>
            <a:off x="4262205" y="5373216"/>
            <a:ext cx="194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KONSTRUKCIJA ARHITEKURE</a:t>
            </a:r>
            <a:endParaRPr lang="sl-SI" sz="1100" dirty="0"/>
          </a:p>
        </p:txBody>
      </p:sp>
      <p:sp>
        <p:nvSpPr>
          <p:cNvPr id="86" name="PoljeZBesedilom 85"/>
          <p:cNvSpPr txBox="1"/>
          <p:nvPr/>
        </p:nvSpPr>
        <p:spPr>
          <a:xfrm>
            <a:off x="3779912" y="6207657"/>
            <a:ext cx="1295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SIMETRIČNOST</a:t>
            </a:r>
            <a:endParaRPr lang="sl-SI" sz="1100" dirty="0"/>
          </a:p>
        </p:txBody>
      </p:sp>
      <p:sp>
        <p:nvSpPr>
          <p:cNvPr id="87" name="PoljeZBesedilom 86"/>
          <p:cNvSpPr txBox="1"/>
          <p:nvPr/>
        </p:nvSpPr>
        <p:spPr>
          <a:xfrm>
            <a:off x="5641371" y="6178515"/>
            <a:ext cx="15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ASIMETRIČNOST</a:t>
            </a:r>
            <a:endParaRPr lang="sl-SI" sz="1100" dirty="0"/>
          </a:p>
        </p:txBody>
      </p:sp>
      <p:cxnSp>
        <p:nvCxnSpPr>
          <p:cNvPr id="88" name="Raven povezovalnik 87"/>
          <p:cNvCxnSpPr>
            <a:stCxn id="58" idx="2"/>
          </p:cNvCxnSpPr>
          <p:nvPr/>
        </p:nvCxnSpPr>
        <p:spPr>
          <a:xfrm flipH="1">
            <a:off x="5223107" y="4725144"/>
            <a:ext cx="1351915" cy="50100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ven povezovalnik 89"/>
          <p:cNvCxnSpPr>
            <a:endCxn id="83" idx="0"/>
          </p:cNvCxnSpPr>
          <p:nvPr/>
        </p:nvCxnSpPr>
        <p:spPr>
          <a:xfrm flipH="1">
            <a:off x="4325630" y="5781892"/>
            <a:ext cx="624217" cy="34054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ven povezovalnik 91"/>
          <p:cNvCxnSpPr>
            <a:stCxn id="84" idx="0"/>
          </p:cNvCxnSpPr>
          <p:nvPr/>
        </p:nvCxnSpPr>
        <p:spPr>
          <a:xfrm flipH="1" flipV="1">
            <a:off x="5468618" y="5805265"/>
            <a:ext cx="807207" cy="31717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83568" y="260648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KAJ JE PROSTOR IN KAJ GA SESTAVLJA</a:t>
            </a:r>
          </a:p>
          <a:p>
            <a:endParaRPr lang="sl-SI" dirty="0"/>
          </a:p>
          <a:p>
            <a:r>
              <a:rPr lang="sl-SI" dirty="0" smtClean="0"/>
              <a:t>Prostor je omejen volumen, najbolj nazorno ga omejujejo tla, stene in strop.</a:t>
            </a:r>
          </a:p>
          <a:p>
            <a:r>
              <a:rPr lang="sl-SI" dirty="0" smtClean="0"/>
              <a:t>V arhitekturi ima vsak prostor svojo vlogo, ki določa obliko prostora (kuhinja, dvorana, telovadnica…)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r>
              <a:rPr lang="sl-SI" dirty="0" smtClean="0"/>
              <a:t>Tudi zunanji prostor je omejen in ima enake lastnosti kot notranji prostor. Trg v mestu ima za stene hiše, ki ga obdajajo, nima pa stropa. 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7203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7847"/>
            <a:ext cx="2448272" cy="173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67846"/>
            <a:ext cx="2614613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Ljubljana - Mestni trg | KRAJI - Slovenij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7152"/>
            <a:ext cx="2726141" cy="18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83568" y="61000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Prostor kot bivanjski pro</a:t>
            </a:r>
            <a:r>
              <a:rPr lang="sl-SI" dirty="0" smtClean="0"/>
              <a:t>s</a:t>
            </a:r>
            <a:r>
              <a:rPr lang="sl-SI" dirty="0" smtClean="0"/>
              <a:t>tor ima vrata (skozi njih vstopamo in izstopamo) </a:t>
            </a:r>
          </a:p>
          <a:p>
            <a:pPr algn="ctr"/>
            <a:r>
              <a:rPr lang="sl-SI" dirty="0" smtClean="0"/>
              <a:t>in okna (vir pogleda in svetlobe). 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2923803" cy="173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259632" y="328498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Zid je lahko poln ali ima polno lukenj in postane le mreža.</a:t>
            </a: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03" y="4116271"/>
            <a:ext cx="3096344" cy="207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53408"/>
            <a:ext cx="1936812" cy="25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5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27584" y="332656"/>
            <a:ext cx="734481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OSNOVNI ARHITEKTURNI ELEMENTI</a:t>
            </a:r>
          </a:p>
          <a:p>
            <a:endParaRPr lang="sl-SI" sz="900" dirty="0" smtClean="0"/>
          </a:p>
          <a:p>
            <a:r>
              <a:rPr lang="sl-SI" dirty="0" smtClean="0"/>
              <a:t>Poznamo različne arhitekt</a:t>
            </a:r>
            <a:r>
              <a:rPr lang="sl-SI" dirty="0" smtClean="0"/>
              <a:t>u</a:t>
            </a:r>
            <a:r>
              <a:rPr lang="sl-SI" dirty="0" smtClean="0"/>
              <a:t>rne elemente: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steber (je pokončen element, ki podpira preklade, na </a:t>
            </a:r>
          </a:p>
          <a:p>
            <a:r>
              <a:rPr lang="sl-SI" dirty="0" smtClean="0"/>
              <a:t>                  prekladah pa je strop ali streha)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preklada (horizontalni element, navadno podolgovat </a:t>
            </a:r>
          </a:p>
          <a:p>
            <a:r>
              <a:rPr lang="sl-SI" dirty="0"/>
              <a:t> </a:t>
            </a:r>
            <a:r>
              <a:rPr lang="sl-SI" dirty="0" smtClean="0"/>
              <a:t>                     vodoraven kvader)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slop (je pokončen podporni element in je, drugače od </a:t>
            </a:r>
          </a:p>
          <a:p>
            <a:r>
              <a:rPr lang="sl-SI" dirty="0"/>
              <a:t> </a:t>
            </a:r>
            <a:r>
              <a:rPr lang="sl-SI" dirty="0" smtClean="0"/>
              <a:t>             okroglega stebra, pravokotnega prereza)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Obok (grajen je z opeko ali s kamnitimi  bloki)</a:t>
            </a:r>
            <a:endParaRPr lang="sl-S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20" y="3580976"/>
            <a:ext cx="1884362" cy="250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732240" y="6307307"/>
            <a:ext cx="24239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100" dirty="0" smtClean="0"/>
              <a:t>Katedrala </a:t>
            </a:r>
            <a:r>
              <a:rPr lang="sl-SI" sz="1100" dirty="0" err="1" smtClean="0"/>
              <a:t>Notre</a:t>
            </a:r>
            <a:r>
              <a:rPr lang="sl-SI" sz="1100" dirty="0" smtClean="0"/>
              <a:t>_Dame de </a:t>
            </a:r>
            <a:r>
              <a:rPr lang="sl-SI" sz="1100" dirty="0" err="1" smtClean="0"/>
              <a:t>Laon</a:t>
            </a:r>
            <a:r>
              <a:rPr lang="sl-SI" sz="1100" dirty="0" smtClean="0"/>
              <a:t>, </a:t>
            </a:r>
          </a:p>
          <a:p>
            <a:r>
              <a:rPr lang="sl-SI" sz="1100" dirty="0" smtClean="0"/>
              <a:t>križanje </a:t>
            </a:r>
            <a:r>
              <a:rPr lang="sl-SI" sz="1100" dirty="0" err="1" smtClean="0"/>
              <a:t>transeptov</a:t>
            </a:r>
            <a:r>
              <a:rPr lang="sl-SI" sz="1100" dirty="0" smtClean="0"/>
              <a:t> z vidnim slopom</a:t>
            </a:r>
            <a:endParaRPr lang="sl-SI" sz="11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35372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en povezovalnik 6"/>
          <p:cNvCxnSpPr/>
          <p:nvPr/>
        </p:nvCxnSpPr>
        <p:spPr>
          <a:xfrm>
            <a:off x="1475656" y="1412776"/>
            <a:ext cx="0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>
            <a:off x="1475656" y="1844824"/>
            <a:ext cx="662473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 flipV="1">
            <a:off x="1475656" y="198884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V="1">
            <a:off x="1475656" y="1412776"/>
            <a:ext cx="6468541" cy="5577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1475656" y="3402347"/>
            <a:ext cx="0" cy="38669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>
            <a:off x="1475656" y="3791474"/>
            <a:ext cx="7056784" cy="104431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 flipV="1">
            <a:off x="1475656" y="4149080"/>
            <a:ext cx="0" cy="3600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/>
          <p:nvPr/>
        </p:nvCxnSpPr>
        <p:spPr>
          <a:xfrm flipV="1">
            <a:off x="1475656" y="4077072"/>
            <a:ext cx="6696744" cy="7200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9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27584" y="335751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Kupola (je poseben strop, ki ima obliko polkrogle)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29" y="250641"/>
            <a:ext cx="2473304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32" y="90872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329233" y="3582907"/>
            <a:ext cx="2401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Panteon v Rimu</a:t>
            </a:r>
            <a:endParaRPr lang="sl-SI" sz="11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571929" y="3359836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k</a:t>
            </a:r>
            <a:r>
              <a:rPr lang="sl-SI" sz="1100" dirty="0" smtClean="0"/>
              <a:t>upola bazilike Sv. Petra v Rimu</a:t>
            </a:r>
            <a:endParaRPr lang="sl-SI" sz="11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043608" y="3783873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stopnice in klančine (za premagovanje višinskih razlik med prostori)</a:t>
            </a:r>
            <a:endParaRPr lang="sl-SI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57" y="4293096"/>
            <a:ext cx="2316833" cy="173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49" y="4293095"/>
            <a:ext cx="2316833" cy="173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187624" y="623731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Poleg osnovnih arhitekturnih elementov je veliko posebnih elementov npr. balkon, niša…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33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11560" y="404664"/>
            <a:ext cx="805435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 KONSTRUKCIJAH</a:t>
            </a:r>
          </a:p>
          <a:p>
            <a:endParaRPr lang="sl-SI" dirty="0"/>
          </a:p>
          <a:p>
            <a:r>
              <a:rPr lang="sl-SI" dirty="0" smtClean="0"/>
              <a:t>Konstrukcija je sestav medsebojno povezanih elementov, ki nosijo lastno težo stavbe in težo stanovalcev ter prenašajo zunanje obremenitve.</a:t>
            </a:r>
          </a:p>
          <a:p>
            <a:endParaRPr lang="sl-SI" dirty="0"/>
          </a:p>
          <a:p>
            <a:r>
              <a:rPr lang="sl-SI" dirty="0" smtClean="0"/>
              <a:t>Vrste konstrukcij:</a:t>
            </a:r>
          </a:p>
          <a:p>
            <a:endParaRPr lang="sl-SI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skeletna gradnja (izhaja iz gradnje z lesom – kozolec, danes kovinski profili)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masivna gradnja (</a:t>
            </a:r>
            <a:r>
              <a:rPr lang="sl-SI" dirty="0" smtClean="0"/>
              <a:t>debeli zidovi, majhna okna, temačna notranjost)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ploska gradnja (gradnja iz montažnih elementov, ki jih sestavljajo v celoto)</a:t>
            </a:r>
          </a:p>
        </p:txBody>
      </p:sp>
      <p:pic>
        <p:nvPicPr>
          <p:cNvPr id="6146" name="Picture 2" descr="Eifflov stolp bo obglavljen | Dnev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36098"/>
            <a:ext cx="1651274" cy="26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63" y="4597694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64" y="4604044"/>
            <a:ext cx="24320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4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a 27"/>
          <p:cNvSpPr/>
          <p:nvPr/>
        </p:nvSpPr>
        <p:spPr>
          <a:xfrm>
            <a:off x="1988520" y="5497867"/>
            <a:ext cx="1944216" cy="8160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1887658" y="4582157"/>
            <a:ext cx="1944216" cy="6983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Elipsa 25"/>
          <p:cNvSpPr/>
          <p:nvPr/>
        </p:nvSpPr>
        <p:spPr>
          <a:xfrm>
            <a:off x="5426167" y="5615585"/>
            <a:ext cx="1493230" cy="6983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Elipsa 24"/>
          <p:cNvSpPr/>
          <p:nvPr/>
        </p:nvSpPr>
        <p:spPr>
          <a:xfrm>
            <a:off x="6749817" y="4799564"/>
            <a:ext cx="1944216" cy="6983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Elipsa 23"/>
          <p:cNvSpPr/>
          <p:nvPr/>
        </p:nvSpPr>
        <p:spPr>
          <a:xfrm>
            <a:off x="7010864" y="3837847"/>
            <a:ext cx="1944216" cy="6983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Elipsa 22"/>
          <p:cNvSpPr/>
          <p:nvPr/>
        </p:nvSpPr>
        <p:spPr>
          <a:xfrm>
            <a:off x="3060501" y="3856402"/>
            <a:ext cx="1744470" cy="6983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611560" y="3837847"/>
            <a:ext cx="1944216" cy="6983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5508104" y="3025923"/>
            <a:ext cx="2233170" cy="6983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2012087" y="2861437"/>
            <a:ext cx="1695817" cy="6983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3802878" y="2233835"/>
            <a:ext cx="1944216" cy="792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5724128" y="1400582"/>
            <a:ext cx="3024336" cy="66026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275469" y="1400582"/>
            <a:ext cx="3287497" cy="87629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Zaobljeni pravokotnik 15"/>
          <p:cNvSpPr/>
          <p:nvPr/>
        </p:nvSpPr>
        <p:spPr>
          <a:xfrm>
            <a:off x="3419872" y="548680"/>
            <a:ext cx="23042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/>
          <p:cNvSpPr txBox="1"/>
          <p:nvPr/>
        </p:nvSpPr>
        <p:spPr>
          <a:xfrm>
            <a:off x="3562966" y="69269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ZUNANJI PROSTOR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39552" y="15567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NARAVNA (SPONTANA) GRADNJA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724128" y="15567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NAČRTOVANA GRADNJA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192903" y="244521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NASELJA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012087" y="302592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MESTO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417039" y="3190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PODEŽELJE - VAS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73177" y="395433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STANOVANJSKI PREDELI</a:t>
            </a:r>
            <a:endParaRPr lang="sl-SI" sz="1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04649" y="394394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INDUSTRIJSKI PREDELI</a:t>
            </a:r>
            <a:endParaRPr lang="sl-SI" sz="1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2012087" y="4669699"/>
            <a:ext cx="17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EKOLOŠKA VPRAŠANJA</a:t>
            </a:r>
            <a:endParaRPr lang="sl-SI" sz="14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979712" y="5552439"/>
            <a:ext cx="19442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OBLIKOVALSKA (URBANISTIČNA) VPRAŠANJA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7034541" y="399401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DOLGA (RAZTEGNJENA) VAS</a:t>
            </a:r>
            <a:endParaRPr lang="sl-SI" sz="14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6713813" y="482187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NESTRNJENA</a:t>
            </a:r>
          </a:p>
          <a:p>
            <a:pPr algn="ctr"/>
            <a:r>
              <a:rPr lang="sl-SI" sz="1400" dirty="0" smtClean="0"/>
              <a:t>(RAZTRESENA) VAS</a:t>
            </a:r>
            <a:endParaRPr lang="sl-SI" sz="14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5426167" y="574879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STRNJENA </a:t>
            </a:r>
          </a:p>
          <a:p>
            <a:pPr algn="ctr"/>
            <a:r>
              <a:rPr lang="sl-SI" sz="1400" dirty="0" smtClean="0"/>
              <a:t>VAS</a:t>
            </a:r>
            <a:endParaRPr lang="sl-SI" sz="14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275469" y="168895"/>
            <a:ext cx="4152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Nariši primer za mesto </a:t>
            </a:r>
            <a:r>
              <a:rPr lang="sl-SI" sz="1400" dirty="0" smtClean="0"/>
              <a:t>ali</a:t>
            </a:r>
            <a:r>
              <a:rPr lang="sl-SI" sz="1400" dirty="0" smtClean="0"/>
              <a:t> </a:t>
            </a:r>
            <a:r>
              <a:rPr lang="sl-SI" sz="1400" dirty="0" smtClean="0"/>
              <a:t>podeželje-vas.</a:t>
            </a:r>
            <a:endParaRPr lang="sl-SI" sz="1400" dirty="0"/>
          </a:p>
        </p:txBody>
      </p:sp>
      <p:cxnSp>
        <p:nvCxnSpPr>
          <p:cNvPr id="30" name="Raven povezovalnik 29"/>
          <p:cNvCxnSpPr>
            <a:stCxn id="17" idx="0"/>
            <a:endCxn id="16" idx="1"/>
          </p:cNvCxnSpPr>
          <p:nvPr/>
        </p:nvCxnSpPr>
        <p:spPr>
          <a:xfrm flipV="1">
            <a:off x="1919218" y="1052736"/>
            <a:ext cx="1500654" cy="3478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/>
          <p:cNvCxnSpPr>
            <a:stCxn id="18" idx="0"/>
          </p:cNvCxnSpPr>
          <p:nvPr/>
        </p:nvCxnSpPr>
        <p:spPr>
          <a:xfrm flipH="1" flipV="1">
            <a:off x="5747094" y="1052736"/>
            <a:ext cx="1489202" cy="3478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/>
          <p:cNvCxnSpPr>
            <a:stCxn id="19" idx="7"/>
          </p:cNvCxnSpPr>
          <p:nvPr/>
        </p:nvCxnSpPr>
        <p:spPr>
          <a:xfrm flipV="1">
            <a:off x="5462370" y="2060849"/>
            <a:ext cx="1889680" cy="2889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ovezovalnik 34"/>
          <p:cNvCxnSpPr>
            <a:stCxn id="20" idx="0"/>
          </p:cNvCxnSpPr>
          <p:nvPr/>
        </p:nvCxnSpPr>
        <p:spPr>
          <a:xfrm flipV="1">
            <a:off x="2859996" y="2640622"/>
            <a:ext cx="921319" cy="2208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/>
          <p:cNvCxnSpPr>
            <a:endCxn id="21" idx="0"/>
          </p:cNvCxnSpPr>
          <p:nvPr/>
        </p:nvCxnSpPr>
        <p:spPr>
          <a:xfrm>
            <a:off x="5747094" y="2619136"/>
            <a:ext cx="877595" cy="4067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povezovalnik 40"/>
          <p:cNvCxnSpPr>
            <a:stCxn id="22" idx="0"/>
          </p:cNvCxnSpPr>
          <p:nvPr/>
        </p:nvCxnSpPr>
        <p:spPr>
          <a:xfrm flipV="1">
            <a:off x="1583668" y="3341914"/>
            <a:ext cx="517275" cy="4959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/>
          <p:cNvCxnSpPr>
            <a:stCxn id="23" idx="0"/>
          </p:cNvCxnSpPr>
          <p:nvPr/>
        </p:nvCxnSpPr>
        <p:spPr>
          <a:xfrm flipH="1" flipV="1">
            <a:off x="3584550" y="3413105"/>
            <a:ext cx="348186" cy="443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povezovalnik 44"/>
          <p:cNvCxnSpPr>
            <a:endCxn id="21" idx="5"/>
          </p:cNvCxnSpPr>
          <p:nvPr/>
        </p:nvCxnSpPr>
        <p:spPr>
          <a:xfrm flipH="1" flipV="1">
            <a:off x="7414234" y="3621963"/>
            <a:ext cx="586766" cy="231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povezovalnik 49"/>
          <p:cNvCxnSpPr>
            <a:stCxn id="25" idx="1"/>
          </p:cNvCxnSpPr>
          <p:nvPr/>
        </p:nvCxnSpPr>
        <p:spPr>
          <a:xfrm flipH="1" flipV="1">
            <a:off x="6829615" y="3729905"/>
            <a:ext cx="204926" cy="11719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povezovalnik 53"/>
          <p:cNvCxnSpPr>
            <a:stCxn id="26" idx="0"/>
          </p:cNvCxnSpPr>
          <p:nvPr/>
        </p:nvCxnSpPr>
        <p:spPr>
          <a:xfrm flipV="1">
            <a:off x="6172782" y="3701143"/>
            <a:ext cx="140932" cy="1914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en povezovalnik 59"/>
          <p:cNvCxnSpPr>
            <a:endCxn id="22" idx="4"/>
          </p:cNvCxnSpPr>
          <p:nvPr/>
        </p:nvCxnSpPr>
        <p:spPr>
          <a:xfrm flipH="1" flipV="1">
            <a:off x="1583668" y="4536151"/>
            <a:ext cx="543034" cy="1482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ven povezovalnik 61"/>
          <p:cNvCxnSpPr/>
          <p:nvPr/>
        </p:nvCxnSpPr>
        <p:spPr>
          <a:xfrm flipV="1">
            <a:off x="3584550" y="4551218"/>
            <a:ext cx="592595" cy="1184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ven povezovalnik 66"/>
          <p:cNvCxnSpPr>
            <a:stCxn id="28" idx="2"/>
          </p:cNvCxnSpPr>
          <p:nvPr/>
        </p:nvCxnSpPr>
        <p:spPr>
          <a:xfrm flipH="1" flipV="1">
            <a:off x="1111827" y="4488873"/>
            <a:ext cx="876693" cy="14170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ven povezovalnik 68"/>
          <p:cNvCxnSpPr>
            <a:stCxn id="11" idx="3"/>
            <a:endCxn id="23" idx="5"/>
          </p:cNvCxnSpPr>
          <p:nvPr/>
        </p:nvCxnSpPr>
        <p:spPr>
          <a:xfrm flipV="1">
            <a:off x="3923928" y="4452442"/>
            <a:ext cx="625571" cy="15001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7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Kot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223</TotalTime>
  <Words>392</Words>
  <Application>Microsoft Office PowerPoint</Application>
  <PresentationFormat>Diaprojekcija na zaslonu (4:3)</PresentationFormat>
  <Paragraphs>116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Koti</vt:lpstr>
      <vt:lpstr>ARHITEKTURNI PROSTOR IN ELEMENTI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ARHITEKTURNI PROSTOR IN ELEMENTI</dc:title>
  <dc:creator>Gordana</dc:creator>
  <cp:lastModifiedBy>Gordana</cp:lastModifiedBy>
  <cp:revision>22</cp:revision>
  <dcterms:created xsi:type="dcterms:W3CDTF">2020-04-06T16:35:56Z</dcterms:created>
  <dcterms:modified xsi:type="dcterms:W3CDTF">2020-04-06T20:19:16Z</dcterms:modified>
</cp:coreProperties>
</file>