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785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123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720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87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20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015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6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409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50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73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526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0CA9-91E2-42C9-9D7F-DEAF458EA0FF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F3C18-672F-4085-964C-FC51DBF06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59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49795"/>
            <a:ext cx="9144000" cy="2387600"/>
          </a:xfrm>
        </p:spPr>
        <p:txBody>
          <a:bodyPr/>
          <a:lstStyle/>
          <a:p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GIBANJE-1. del</a:t>
            </a:r>
            <a:endParaRPr lang="sl-SI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0868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 descr="Rezultat iskanja slik za smuÄar slalom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391" y="365125"/>
            <a:ext cx="2697480" cy="1795549"/>
          </a:xfrm>
          <a:prstGeom prst="rect">
            <a:avLst/>
          </a:prstGeom>
          <a:noFill/>
          <a:ln>
            <a:noFill/>
          </a:ln>
          <a:effectLst>
            <a:glow rad="622300">
              <a:schemeClr val="accent1">
                <a:alpha val="40000"/>
              </a:schemeClr>
            </a:glow>
          </a:effectLst>
        </p:spPr>
      </p:pic>
      <p:sp>
        <p:nvSpPr>
          <p:cNvPr id="5" name="PoljeZBesedilom 4"/>
          <p:cNvSpPr txBox="1"/>
          <p:nvPr/>
        </p:nvSpPr>
        <p:spPr>
          <a:xfrm>
            <a:off x="838200" y="2450123"/>
            <a:ext cx="388620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Smučar slalomist (</a:t>
            </a:r>
            <a:r>
              <a:rPr lang="sl-SI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spreminja smer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Slika 5" descr="Povezana slik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594" y="365125"/>
            <a:ext cx="2910621" cy="1979490"/>
          </a:xfrm>
          <a:prstGeom prst="rect">
            <a:avLst/>
          </a:prstGeom>
          <a:noFill/>
          <a:ln>
            <a:noFill/>
          </a:ln>
          <a:effectLst>
            <a:glow rad="596900">
              <a:schemeClr val="accent1">
                <a:alpha val="40000"/>
              </a:schemeClr>
            </a:glow>
          </a:effectLst>
        </p:spPr>
      </p:pic>
      <p:sp>
        <p:nvSpPr>
          <p:cNvPr id="7" name="PoljeZBesedilom 6"/>
          <p:cNvSpPr txBox="1"/>
          <p:nvPr/>
        </p:nvSpPr>
        <p:spPr>
          <a:xfrm>
            <a:off x="5826369" y="2450123"/>
            <a:ext cx="5216769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Umetnostna drsalka pri skoku z obratom (</a:t>
            </a:r>
            <a:r>
              <a:rPr lang="sl-SI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vrti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Slika 7" descr="Rezultat iskanja slik za Å¡print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14" y="3482487"/>
            <a:ext cx="2736215" cy="1581150"/>
          </a:xfrm>
          <a:prstGeom prst="rect">
            <a:avLst/>
          </a:prstGeom>
          <a:noFill/>
          <a:ln>
            <a:noFill/>
          </a:ln>
          <a:effectLst>
            <a:glow rad="812800">
              <a:schemeClr val="accent1">
                <a:alpha val="40000"/>
              </a:schemeClr>
            </a:glow>
          </a:effectLst>
        </p:spPr>
      </p:pic>
      <p:sp>
        <p:nvSpPr>
          <p:cNvPr id="9" name="PoljeZBesedilom 8"/>
          <p:cNvSpPr txBox="1"/>
          <p:nvPr/>
        </p:nvSpPr>
        <p:spPr>
          <a:xfrm>
            <a:off x="2532185" y="5240215"/>
            <a:ext cx="640080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Tekači, eden je bolj spredaj (</a:t>
            </a:r>
            <a:r>
              <a:rPr lang="sl-SI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ista smer teka, različno hitro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5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31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Razmisli. Kako bi zdaj natančneje razložil-a, kaj je to gibanje? </a:t>
            </a:r>
            <a:r>
              <a:rPr lang="sl-SI" dirty="0" smtClean="0">
                <a:effectLst/>
              </a:rPr>
              <a:t/>
            </a:r>
            <a:br>
              <a:rPr lang="sl-SI" dirty="0" smtClean="0">
                <a:effectLst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Vem,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vprašanje je nekoliko težje, ampak vseeno želim, da pomisliš.</a:t>
            </a:r>
            <a:endParaRPr lang="sl-SI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Neka 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stvar se giba, kadar spremeni svoj položaj glede 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okolico.</a:t>
            </a:r>
            <a:endParaRPr lang="sl-SI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sl-SI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bom prikazala s pomočjo spodnje fotografije. Pomisli tudi nase, ko si potnik v avtomobilu in sediš pri miru.</a:t>
            </a:r>
            <a:endParaRPr lang="sl-SI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584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 descr="Rezultat iskanja slik za potnik v avtomobilu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55" y="365125"/>
            <a:ext cx="4056611" cy="2701636"/>
          </a:xfrm>
          <a:prstGeom prst="rect">
            <a:avLst/>
          </a:prstGeom>
          <a:noFill/>
          <a:ln>
            <a:noFill/>
          </a:ln>
          <a:effectLst>
            <a:glow rad="622300">
              <a:schemeClr val="accent1">
                <a:alpha val="40000"/>
              </a:schemeClr>
            </a:glow>
          </a:effectLst>
        </p:spPr>
      </p:pic>
      <p:sp>
        <p:nvSpPr>
          <p:cNvPr id="5" name="Pravokotnik 4"/>
          <p:cNvSpPr/>
          <p:nvPr/>
        </p:nvSpPr>
        <p:spPr>
          <a:xfrm>
            <a:off x="1371599" y="3673210"/>
            <a:ext cx="806547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l-SI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 se premikaš glede na </a:t>
            </a:r>
            <a:r>
              <a:rPr lang="sl-SI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voznika, če </a:t>
            </a:r>
            <a:r>
              <a:rPr lang="sl-SI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primerjaš z </a:t>
            </a:r>
            <a:r>
              <a:rPr lang="sl-SI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voznikom?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sl-SI" sz="2000" b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l-SI" sz="2000" b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sl-SI" sz="2000" b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</a:t>
            </a:r>
            <a:r>
              <a:rPr lang="sl-SI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ker sediš pri miru.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l-SI" sz="20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l-SI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 se premikaš glede na okolico, če se primerjaš z okolico zunaj avtomobila?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sl-SI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sl-SI" sz="2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</a:t>
            </a:r>
            <a:r>
              <a:rPr lang="sl-SI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Čeprav sediš na miru, se tvoja okolica spreminja, ker avtomobil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pelje naprej.</a:t>
            </a:r>
            <a:endParaRPr lang="sl-SI" sz="2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1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</a:p>
          <a:p>
            <a:pPr marL="0" indent="0">
              <a:buNone/>
            </a:pPr>
            <a:endParaRPr lang="sl-SI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sl-SI" sz="5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DANES BO TO VSE. </a:t>
            </a:r>
            <a:endParaRPr lang="sl-SI" sz="5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 spomnite, kako ste lansko leto odgovorili na vprašanje</a:t>
            </a: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 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GIBANJE</a:t>
            </a:r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Jaz pa se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Gibanje ste povezali z raznimi športi, kot so: tek, kolesarjenje, hoja, smučanje, skakanje, plavanje…</a:t>
            </a: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8929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172308" y="3774831"/>
            <a:ext cx="229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tek</a:t>
            </a:r>
            <a:endParaRPr lang="sl-SI" dirty="0"/>
          </a:p>
        </p:txBody>
      </p:sp>
      <p:pic>
        <p:nvPicPr>
          <p:cNvPr id="7" name="Slika 6" descr="C:\Users\Uporabnik\Desktop\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873" y="819150"/>
            <a:ext cx="2628900" cy="1743075"/>
          </a:xfrm>
          <a:prstGeom prst="rect">
            <a:avLst/>
          </a:prstGeom>
          <a:noFill/>
          <a:ln>
            <a:noFill/>
          </a:ln>
          <a:effectLst>
            <a:glow rad="609600">
              <a:schemeClr val="accent1">
                <a:alpha val="40000"/>
              </a:schemeClr>
            </a:glow>
          </a:effectLst>
        </p:spPr>
      </p:pic>
      <p:sp>
        <p:nvSpPr>
          <p:cNvPr id="8" name="PoljeZBesedilom 7"/>
          <p:cNvSpPr txBox="1"/>
          <p:nvPr/>
        </p:nvSpPr>
        <p:spPr>
          <a:xfrm>
            <a:off x="4829908" y="2661138"/>
            <a:ext cx="229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kolesarjenje</a:t>
            </a:r>
            <a:endParaRPr lang="sl-SI" dirty="0"/>
          </a:p>
        </p:txBody>
      </p:sp>
      <p:pic>
        <p:nvPicPr>
          <p:cNvPr id="9" name="Slika 8" descr="C:\Users\Uporabnik\Desktop\images (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946" y="1690687"/>
            <a:ext cx="2819400" cy="1619250"/>
          </a:xfrm>
          <a:prstGeom prst="rect">
            <a:avLst/>
          </a:prstGeom>
          <a:noFill/>
          <a:ln>
            <a:noFill/>
          </a:ln>
          <a:effectLst>
            <a:glow rad="749300">
              <a:schemeClr val="accent1">
                <a:alpha val="40000"/>
              </a:schemeClr>
            </a:glow>
          </a:effectLst>
        </p:spPr>
      </p:pic>
      <p:sp>
        <p:nvSpPr>
          <p:cNvPr id="10" name="PoljeZBesedilom 9"/>
          <p:cNvSpPr txBox="1"/>
          <p:nvPr/>
        </p:nvSpPr>
        <p:spPr>
          <a:xfrm>
            <a:off x="8569569" y="3399692"/>
            <a:ext cx="2239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     hoja</a:t>
            </a:r>
            <a:endParaRPr lang="sl-SI" dirty="0"/>
          </a:p>
        </p:txBody>
      </p:sp>
      <p:pic>
        <p:nvPicPr>
          <p:cNvPr id="11" name="Slika 10" descr="Rezultat iskanja slik za smuÄar slalo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59" y="4487031"/>
            <a:ext cx="2510790" cy="1729105"/>
          </a:xfrm>
          <a:prstGeom prst="rect">
            <a:avLst/>
          </a:prstGeom>
          <a:noFill/>
          <a:ln>
            <a:noFill/>
          </a:ln>
          <a:effectLst>
            <a:glow rad="596900">
              <a:schemeClr val="accent1">
                <a:alpha val="40000"/>
              </a:schemeClr>
            </a:glow>
          </a:effectLst>
        </p:spPr>
      </p:pic>
      <p:sp>
        <p:nvSpPr>
          <p:cNvPr id="12" name="PoljeZBesedilom 11"/>
          <p:cNvSpPr txBox="1"/>
          <p:nvPr/>
        </p:nvSpPr>
        <p:spPr>
          <a:xfrm>
            <a:off x="1359877" y="6260123"/>
            <a:ext cx="328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               smučanje</a:t>
            </a:r>
            <a:endParaRPr lang="sl-SI" dirty="0"/>
          </a:p>
        </p:txBody>
      </p:sp>
      <p:pic>
        <p:nvPicPr>
          <p:cNvPr id="13" name="Slika 12" descr="C:\Users\Uporabnik\Desktop\prenos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479" y="3539636"/>
            <a:ext cx="2619375" cy="1743075"/>
          </a:xfrm>
          <a:prstGeom prst="rect">
            <a:avLst/>
          </a:prstGeom>
          <a:noFill/>
          <a:ln>
            <a:noFill/>
          </a:ln>
          <a:effectLst>
            <a:glow rad="571500">
              <a:schemeClr val="accent1">
                <a:alpha val="40000"/>
              </a:schemeClr>
            </a:glow>
          </a:effectLst>
        </p:spPr>
      </p:pic>
      <p:sp>
        <p:nvSpPr>
          <p:cNvPr id="14" name="PoljeZBesedilom 13"/>
          <p:cNvSpPr txBox="1"/>
          <p:nvPr/>
        </p:nvSpPr>
        <p:spPr>
          <a:xfrm>
            <a:off x="5205046" y="5240215"/>
            <a:ext cx="246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skakanje</a:t>
            </a:r>
            <a:endParaRPr lang="sl-SI" dirty="0"/>
          </a:p>
        </p:txBody>
      </p:sp>
      <p:pic>
        <p:nvPicPr>
          <p:cNvPr id="15" name="Slika 14" descr="C:\Users\Uporabnik\Desktop\prenos (1)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058" y="4144162"/>
            <a:ext cx="2847975" cy="1600200"/>
          </a:xfrm>
          <a:prstGeom prst="rect">
            <a:avLst/>
          </a:prstGeom>
          <a:noFill/>
          <a:ln>
            <a:noFill/>
          </a:ln>
          <a:effectLst>
            <a:glow rad="825500">
              <a:schemeClr val="accent1">
                <a:alpha val="40000"/>
              </a:schemeClr>
            </a:glow>
          </a:effectLst>
        </p:spPr>
      </p:pic>
      <p:sp>
        <p:nvSpPr>
          <p:cNvPr id="16" name="PoljeZBesedilom 15"/>
          <p:cNvSpPr txBox="1"/>
          <p:nvPr/>
        </p:nvSpPr>
        <p:spPr>
          <a:xfrm>
            <a:off x="8443252" y="5890791"/>
            <a:ext cx="291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          plavanje</a:t>
            </a:r>
            <a:endParaRPr lang="sl-SI" dirty="0"/>
          </a:p>
        </p:txBody>
      </p:sp>
      <p:pic>
        <p:nvPicPr>
          <p:cNvPr id="18" name="Označba mesta vsebine 17" descr="C:\Users\Uporabnik\Desktop\images (1).jpg"/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08" y="1916751"/>
            <a:ext cx="2857500" cy="1600200"/>
          </a:xfrm>
          <a:prstGeom prst="rect">
            <a:avLst/>
          </a:prstGeom>
          <a:noFill/>
          <a:ln>
            <a:noFill/>
          </a:ln>
          <a:effectLst>
            <a:glow rad="558800">
              <a:schemeClr val="accent1">
                <a:alpha val="36000"/>
              </a:schemeClr>
            </a:glow>
            <a:reflection stA="0" endPos="5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543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sl-SI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Zdaj poskusi še ti. Verjamem, da ti </a:t>
            </a:r>
            <a:r>
              <a:rPr lang="sl-SI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 všeč.</a:t>
            </a:r>
            <a:r>
              <a:rPr lang="sl-SI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44168"/>
            <a:ext cx="10515600" cy="4832795"/>
          </a:xfrm>
        </p:spPr>
        <p:txBody>
          <a:bodyPr>
            <a:normAutofit/>
          </a:bodyPr>
          <a:lstStyle/>
          <a:p>
            <a:pPr marL="0" lvl="0" indent="0" fontAlgn="base" hangingPunct="0">
              <a:lnSpc>
                <a:spcPct val="107000"/>
              </a:lnSpc>
              <a:spcAft>
                <a:spcPts val="0"/>
              </a:spcAft>
              <a:buNone/>
              <a:tabLst>
                <a:tab pos="180340" algn="l"/>
                <a:tab pos="457200" algn="l"/>
              </a:tabLst>
            </a:pPr>
            <a:r>
              <a:rPr lang="sl-SI" b="1" dirty="0" smtClean="0">
                <a:solidFill>
                  <a:srgbClr val="FF66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Gibanje s celim telesom</a:t>
            </a:r>
            <a:endParaRPr lang="sl-SI" dirty="0" smtClean="0">
              <a:solidFill>
                <a:srgbClr val="FF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fontAlgn="base" hangingPunct="0">
              <a:lnSpc>
                <a:spcPct val="107000"/>
              </a:lnSpc>
              <a:buNone/>
              <a:tabLst>
                <a:tab pos="457200" algn="l"/>
              </a:tabLst>
            </a:pP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sl-SI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Izvajaj še ti različna gibanja: </a:t>
            </a: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hodi, teči, poskakuj, hopsaj, preskakuj, hodi po štirih, se plazi, plezaj, skači v daljino, se vrti, se valjaj. </a:t>
            </a: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sl-SI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Gibanje opiši in ga pravilno poimenuj. </a:t>
            </a: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primer: hoja, tek, poskoki, plazenje, plezanje…</a:t>
            </a: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340" fontAlgn="base" hangingPunct="0">
              <a:lnSpc>
                <a:spcPct val="107000"/>
              </a:lnSpc>
              <a:spcAft>
                <a:spcPts val="0"/>
              </a:spcAft>
            </a:pPr>
            <a:r>
              <a:rPr lang="sl-SI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Opazuj svojo hojo </a:t>
            </a:r>
            <a:r>
              <a:rPr lang="sl-SI" i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sl-SI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gibanje rok in nog ... </a:t>
            </a:r>
            <a:endParaRPr lang="sl-SI" sz="2000" dirty="0" smtClean="0">
              <a:solidFill>
                <a:srgbClr val="FFC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fontAlgn="base" hangingPunct="0">
              <a:lnSpc>
                <a:spcPct val="107000"/>
              </a:lnSpc>
              <a:buNone/>
            </a:pPr>
            <a:r>
              <a:rPr 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Kaj </a:t>
            </a: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moraš narediti, da lahko hodiš, skačeš? </a:t>
            </a: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276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Gibanje delov telesa</a:t>
            </a:r>
            <a:r>
              <a:rPr lang="sl-SI" dirty="0" smtClean="0">
                <a:effectLst/>
              </a:rPr>
              <a:t/>
            </a:r>
            <a:br>
              <a:rPr lang="sl-SI" dirty="0" smtClean="0">
                <a:effectLst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97864"/>
            <a:ext cx="10515600" cy="4979099"/>
          </a:xfrm>
          <a:noFill/>
        </p:spPr>
        <p:txBody>
          <a:bodyPr/>
          <a:lstStyle/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sl-SI" dirty="0" smtClean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Zdaj </a:t>
            </a:r>
            <a:r>
              <a:rPr lang="sl-SI" dirty="0" smtClean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izvajaj </a:t>
            </a:r>
            <a:r>
              <a:rPr lang="sl-SI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še posamezne gibe: </a:t>
            </a:r>
            <a:r>
              <a:rPr 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gibanje delov roke, noge ... Pomahaj. Počepni. Požugaj s prstom. Pokimaj z glavo. Zavrti roko v ramenu </a:t>
            </a:r>
            <a:r>
              <a:rPr 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sl-SI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Gibe delov telesa opazuj in opisuj.</a:t>
            </a:r>
            <a:endParaRPr lang="sl-SI" dirty="0" smtClean="0">
              <a:solidFill>
                <a:schemeClr val="accent4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0687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0646" y="500062"/>
            <a:ext cx="15386538" cy="1325563"/>
          </a:xfrm>
        </p:spPr>
        <p:txBody>
          <a:bodyPr>
            <a:normAutofit fontScale="90000"/>
          </a:bodyPr>
          <a:lstStyle/>
          <a:p>
            <a:r>
              <a:rPr lang="sl-SI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Nekdo pa je lani povedal, da 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dirty="0" smtClean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GIBANJE JE VSE, KAR SE PREMIKA.</a:t>
            </a:r>
            <a:r>
              <a:rPr lang="sl-SI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sl-SI" sz="5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 je. Gibanje opazimo povsod. Ne gibljemo se samo ljudje, ampak tudi:</a:t>
            </a:r>
            <a:endParaRPr lang="sl-SI" sz="59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sl-SI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l-SI" sz="3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</a:t>
            </a:r>
            <a:r>
              <a:rPr lang="sl-SI" sz="5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ivali</a:t>
            </a: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vozila,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kazalci na uri,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zrak,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oblaki,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morski valovi,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veje in listje na drevesu,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žoga, ki si jo brcnil,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5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planeti…</a:t>
            </a:r>
            <a:endParaRPr lang="sl-SI" sz="55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98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Gibanje lahko izvajamo </a:t>
            </a:r>
            <a:r>
              <a:rPr lang="sl-SI" sz="31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zraku </a:t>
            </a:r>
            <a:r>
              <a:rPr lang="sl-SI" sz="3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 kopnem)</a:t>
            </a:r>
            <a:r>
              <a:rPr lang="sl-SI" sz="3100" b="1" dirty="0" smtClean="0">
                <a:solidFill>
                  <a:srgbClr val="833C0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l-SI" sz="3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 </a:t>
            </a:r>
            <a:r>
              <a:rPr lang="sl-SI" sz="3100" b="1" dirty="0" smtClean="0">
                <a:solidFill>
                  <a:srgbClr val="2E74B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vodi. </a:t>
            </a:r>
            <a:r>
              <a:rPr lang="sl-SI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45830" y="1813902"/>
            <a:ext cx="11404209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</a:t>
            </a:r>
            <a:r>
              <a:rPr lang="sl-SI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ZRAKU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hoja, tek, plazenje, drsenje, plezanje, letenje, skakanje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b="1" dirty="0">
                <a:solidFill>
                  <a:srgbClr val="2E74B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VODI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plavanje, hoja, tek, plazenje, drsanje, skakanje.</a:t>
            </a:r>
            <a:endParaRPr lang="sl-SI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407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altLang="sl-SI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sl-SI" altLang="sl-SI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sl-SI" altLang="sl-SI" sz="2800" b="1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Načini </a:t>
            </a:r>
            <a:r>
              <a:rPr lang="sl-SI" altLang="sl-SI" sz="2800" b="1" dirty="0" smtClean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premikanja-gibanja</a:t>
            </a:r>
            <a:endParaRPr lang="sl-SI" sz="2800" dirty="0">
              <a:solidFill>
                <a:srgbClr val="FF6600"/>
              </a:solidFill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596331"/>
              </p:ext>
            </p:extLst>
          </p:nvPr>
        </p:nvGraphicFramePr>
        <p:xfrm>
          <a:off x="2624327" y="3666744"/>
          <a:ext cx="6656516" cy="2282762"/>
        </p:xfrm>
        <a:graphic>
          <a:graphicData uri="http://schemas.openxmlformats.org/drawingml/2006/table">
            <a:tbl>
              <a:tblPr firstRow="1" firstCol="1" bandRow="1"/>
              <a:tblGrid>
                <a:gridCol w="1108866">
                  <a:extLst>
                    <a:ext uri="{9D8B030D-6E8A-4147-A177-3AD203B41FA5}">
                      <a16:colId xmlns:a16="http://schemas.microsoft.com/office/drawing/2014/main" val="2024474745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1452829482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2215992013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521293229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2818103733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2775735231"/>
                    </a:ext>
                  </a:extLst>
                </a:gridCol>
              </a:tblGrid>
              <a:tr h="323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hoja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plazenje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plavanje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letenje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drsenje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57604"/>
                  </a:ext>
                </a:extLst>
              </a:tr>
              <a:tr h="16193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rgbClr val="38562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črv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človek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kačji pastir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497043"/>
                  </a:ext>
                </a:extLst>
              </a:tr>
              <a:tr h="16193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13098"/>
                  </a:ext>
                </a:extLst>
              </a:tr>
              <a:tr h="16193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452418"/>
                  </a:ext>
                </a:extLst>
              </a:tr>
              <a:tr h="16193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lang="sl-S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76795"/>
                  </a:ext>
                </a:extLst>
              </a:tr>
              <a:tr h="16193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47840"/>
                  </a:ext>
                </a:extLst>
              </a:tr>
            </a:tbl>
          </a:graphicData>
        </a:graphic>
      </p:graphicFrame>
      <p:sp>
        <p:nvSpPr>
          <p:cNvPr id="7" name="Pravokotnik 6"/>
          <p:cNvSpPr/>
          <p:nvPr/>
        </p:nvSpPr>
        <p:spPr>
          <a:xfrm>
            <a:off x="1195754" y="1873161"/>
            <a:ext cx="9788768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Ustno dopolni</a:t>
            </a:r>
            <a:r>
              <a:rPr lang="sl-SI" alt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2000" b="1" dirty="0" smtClean="0">
                <a:solidFill>
                  <a:srgbClr val="38562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</a:t>
            </a:r>
            <a:r>
              <a:rPr lang="sl-SI" altLang="sl-SI" sz="2000" dirty="0" smtClean="0">
                <a:solidFill>
                  <a:srgbClr val="38562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-Kdo </a:t>
            </a:r>
            <a:r>
              <a:rPr lang="sl-SI" altLang="sl-SI" sz="2000" dirty="0">
                <a:solidFill>
                  <a:srgbClr val="38562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lahko premika na zapisane načine v preglednici?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</a:t>
            </a:r>
            <a:r>
              <a:rPr lang="sl-SI" altLang="sl-SI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-Kdo se na tak način ne more premikati</a:t>
            </a:r>
            <a:r>
              <a:rPr lang="sl-SI" altLang="sl-SI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l-SI" altLang="sl-SI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38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/>
            </a:gs>
            <a:gs pos="82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KAKO HITRO IN V KATERO SMER?</a:t>
            </a:r>
            <a:r>
              <a:rPr lang="sl-SI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16736"/>
            <a:ext cx="10515600" cy="4860227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Oglej 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spodnje fotografije. Pri vsaki poskusi povedati, kako se gibljejo osebe pri različnih športih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l-SI" b="1" dirty="0">
                <a:solidFill>
                  <a:srgbClr val="00319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l-SI" b="1" dirty="0" smtClean="0">
              <a:solidFill>
                <a:srgbClr val="00319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l-SI" b="1" dirty="0">
                <a:solidFill>
                  <a:srgbClr val="00319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Kako se giblje</a:t>
            </a:r>
            <a:r>
              <a:rPr lang="sl-SI" b="1" dirty="0" smtClean="0">
                <a:solidFill>
                  <a:srgbClr val="00319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l-SI" b="1" dirty="0" smtClean="0">
              <a:solidFill>
                <a:srgbClr val="00319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l-SI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pic>
        <p:nvPicPr>
          <p:cNvPr id="5" name="Slika 4" descr="Rezultat iskanja slik za Å¡print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6" y="3555817"/>
            <a:ext cx="2546350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jeZBesedilom 5"/>
          <p:cNvSpPr txBox="1"/>
          <p:nvPr/>
        </p:nvSpPr>
        <p:spPr>
          <a:xfrm>
            <a:off x="2661138" y="5498123"/>
            <a:ext cx="5087816" cy="390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sl-SI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Šprinter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l-SI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naravnost</a:t>
            </a: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smeri ne spreminja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6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490</Words>
  <Application>Microsoft Office PowerPoint</Application>
  <PresentationFormat>Širokozaslonsko</PresentationFormat>
  <Paragraphs>105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Officeova tema</vt:lpstr>
      <vt:lpstr>GIBANJE-1. del</vt:lpstr>
      <vt:lpstr>PowerPointova predstavitev</vt:lpstr>
      <vt:lpstr>PowerPointova predstavitev</vt:lpstr>
      <vt:lpstr>Zdaj poskusi še ti. Verjamem, da ti bo všeč.  </vt:lpstr>
      <vt:lpstr>Gibanje delov telesa </vt:lpstr>
      <vt:lpstr>Nekdo pa je lani povedal, da  GIBANJE JE VSE, KAR SE PREMIKA. </vt:lpstr>
      <vt:lpstr>Gibanje lahko izvajamo v zraku (na kopnem) ali v vodi.  </vt:lpstr>
      <vt:lpstr> Načini premikanja-gibanja</vt:lpstr>
      <vt:lpstr>KAKO HITRO IN V KATERO SMER? </vt:lpstr>
      <vt:lpstr>PowerPointova predstavitev</vt:lpstr>
      <vt:lpstr>Razmisli. Kako bi zdaj natančneje razložil-a, kaj je to gibanje?  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GIBANJE-1. del</dc:title>
  <dc:creator>Uporabnik</dc:creator>
  <cp:lastModifiedBy>Uporabnik</cp:lastModifiedBy>
  <cp:revision>38</cp:revision>
  <dcterms:created xsi:type="dcterms:W3CDTF">2020-04-01T08:11:10Z</dcterms:created>
  <dcterms:modified xsi:type="dcterms:W3CDTF">2020-04-01T09:35:04Z</dcterms:modified>
</cp:coreProperties>
</file>